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704" r:id="rId2"/>
  </p:sldMasterIdLst>
  <p:notesMasterIdLst>
    <p:notesMasterId r:id="rId64"/>
  </p:notesMasterIdLst>
  <p:handoutMasterIdLst>
    <p:handoutMasterId r:id="rId65"/>
  </p:handoutMasterIdLst>
  <p:sldIdLst>
    <p:sldId id="281" r:id="rId3"/>
    <p:sldId id="460" r:id="rId4"/>
    <p:sldId id="461" r:id="rId5"/>
    <p:sldId id="465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07" r:id="rId44"/>
    <p:sldId id="508" r:id="rId45"/>
    <p:sldId id="509" r:id="rId46"/>
    <p:sldId id="510" r:id="rId47"/>
    <p:sldId id="511" r:id="rId48"/>
    <p:sldId id="512" r:id="rId49"/>
    <p:sldId id="513" r:id="rId50"/>
    <p:sldId id="514" r:id="rId51"/>
    <p:sldId id="515" r:id="rId52"/>
    <p:sldId id="516" r:id="rId53"/>
    <p:sldId id="521" r:id="rId54"/>
    <p:sldId id="522" r:id="rId55"/>
    <p:sldId id="524" r:id="rId56"/>
    <p:sldId id="525" r:id="rId57"/>
    <p:sldId id="526" r:id="rId58"/>
    <p:sldId id="533" r:id="rId59"/>
    <p:sldId id="534" r:id="rId60"/>
    <p:sldId id="462" r:id="rId61"/>
    <p:sldId id="463" r:id="rId62"/>
    <p:sldId id="464" r:id="rId6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B041"/>
    <a:srgbClr val="954E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60" autoAdjust="0"/>
    <p:restoredTop sz="94667" autoAdjust="0"/>
  </p:normalViewPr>
  <p:slideViewPr>
    <p:cSldViewPr showGuides="1">
      <p:cViewPr varScale="1">
        <p:scale>
          <a:sx n="75" d="100"/>
          <a:sy n="75" d="100"/>
        </p:scale>
        <p:origin x="-174" y="-8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pl-PL" smtClean="0">
                <a:solidFill>
                  <a:schemeClr val="tx2"/>
                </a:solidFill>
              </a:rPr>
              <a:pPr/>
              <a:t>2016-09-28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pl-PL" smtClean="0">
                <a:solidFill>
                  <a:schemeClr val="tx2"/>
                </a:solidFill>
              </a:rPr>
              <a:pPr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13</a:t>
            </a:fld>
            <a:endParaRPr lang="pl-P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14</a:t>
            </a:fld>
            <a:endParaRPr lang="pl-P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15</a:t>
            </a:fld>
            <a:endParaRPr lang="pl-P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16</a:t>
            </a:fld>
            <a:endParaRPr lang="pl-P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Zielone światło zapali się dla tych, którzy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/>
                </a:solidFill>
              </a:rPr>
              <a:t>Okręgowa Komisja Egzaminacyjna w Krakowie</a:t>
            </a:r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69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20</a:t>
            </a:fld>
            <a:endParaRPr lang="pl-P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21</a:t>
            </a:fld>
            <a:endParaRPr lang="pl-PL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22</a:t>
            </a:fld>
            <a:endParaRPr lang="pl-P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23</a:t>
            </a:fld>
            <a:endParaRPr lang="pl-PL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24</a:t>
            </a:fld>
            <a:endParaRPr lang="pl-PL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25</a:t>
            </a:fld>
            <a:endParaRPr lang="pl-PL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26</a:t>
            </a:fld>
            <a:endParaRPr lang="pl-P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27</a:t>
            </a:fld>
            <a:endParaRPr lang="pl-P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28</a:t>
            </a:fld>
            <a:endParaRPr lang="pl-P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29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30</a:t>
            </a:fld>
            <a:endParaRPr lang="pl-PL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31</a:t>
            </a:fld>
            <a:endParaRPr lang="pl-PL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32</a:t>
            </a:fld>
            <a:endParaRPr lang="pl-PL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33</a:t>
            </a:fld>
            <a:endParaRPr lang="pl-PL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34</a:t>
            </a:fld>
            <a:endParaRPr lang="pl-PL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35</a:t>
            </a:fld>
            <a:endParaRPr lang="pl-PL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36</a:t>
            </a:fld>
            <a:endParaRPr lang="pl-PL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37</a:t>
            </a:fld>
            <a:endParaRPr lang="pl-PL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38</a:t>
            </a:fld>
            <a:endParaRPr lang="pl-PL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39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40</a:t>
            </a:fld>
            <a:endParaRPr lang="pl-PL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41</a:t>
            </a:fld>
            <a:endParaRPr lang="pl-PL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42</a:t>
            </a:fld>
            <a:endParaRPr lang="pl-PL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43</a:t>
            </a:fld>
            <a:endParaRPr lang="pl-PL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44</a:t>
            </a:fld>
            <a:endParaRPr lang="pl-PL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45</a:t>
            </a:fld>
            <a:endParaRPr lang="pl-PL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46</a:t>
            </a:fld>
            <a:endParaRPr lang="pl-PL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47</a:t>
            </a:fld>
            <a:endParaRPr lang="pl-PL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48</a:t>
            </a:fld>
            <a:endParaRPr lang="pl-PL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Ołówek z chemii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Okręgowa Komisja Egzaminacyjna w Krakowie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2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50</a:t>
            </a:fld>
            <a:endParaRPr lang="pl-PL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51</a:t>
            </a:fld>
            <a:endParaRPr lang="pl-PL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52</a:t>
            </a:fld>
            <a:endParaRPr lang="pl-PL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53</a:t>
            </a:fld>
            <a:endParaRPr lang="pl-PL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54</a:t>
            </a:fld>
            <a:endParaRPr lang="pl-PL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55</a:t>
            </a:fld>
            <a:endParaRPr lang="pl-PL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56</a:t>
            </a:fld>
            <a:endParaRPr lang="pl-PL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57</a:t>
            </a:fld>
            <a:endParaRPr lang="pl-PL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Opis świadectwa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8365-B8BB-4AB3-B66C-3F6704E21A21}" type="slidenum">
              <a:rPr lang="pl-PL" smtClean="0">
                <a:solidFill>
                  <a:srgbClr val="000000"/>
                </a:solidFill>
              </a:rPr>
              <a:pPr/>
              <a:t>58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226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59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60</a:t>
            </a:fld>
            <a:endParaRPr lang="pl-PL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61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Okręgowa Komisja Egzaminacyjna w Krakowie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87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628775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7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26B8-2EEE-43E5-A580-9442139504CD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B5BE-24FA-40DD-8DF6-48CA4BEF74EE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6014-B5B4-473D-9731-054BBD41F8BF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7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53438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3B24-D6C8-4900-BC15-34BFFB223142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33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1"/>
            <a:ext cx="101573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137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0162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080-35B8-49D4-A6E4-6471A84F04D1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02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D32E-A5DB-493B-8727-68C46ADB51B7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67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584-46DC-40B2-917D-81E76281DF79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67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26267" y="0"/>
            <a:ext cx="1221509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6605-5CF2-4036-A8D0-FBE6E89F5B63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98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157354" cy="10801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0F4E-AE59-479A-9B7C-CD9EC770E6E0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1010656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6DA8-9267-4492-9C92-98D258986D00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20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AC-AF43-43D2-85A8-257089CCBCD2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3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E16B-7451-49A0-8793-DD66360D104E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11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1" cap="none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589" y="30723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E8DF-783C-496A-B354-DE314E162E9D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1"/>
            <a:ext cx="101573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137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0162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1B85-9ABC-4B79-B14C-61E14A6D5E81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30B1-9F09-4275-B1FB-7524F6D8D3FE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CBB8-BA97-438A-985A-41EAA25BC8A5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26267" y="0"/>
            <a:ext cx="1221509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0AE7-501D-426D-BB03-EAE3266EE994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1010656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EABA-5803-42A4-9190-E9C9E67280A6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1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335D403-D77F-4326-A6A0-75BE86B36945}" type="datetime1">
              <a:rPr lang="pl-PL" noProof="0" smtClean="0"/>
              <a:pPr/>
              <a:t>2016-09-28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Okręgowa Komisja Egzaminacyjna w Krakowie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1" kern="1200" cap="none" baseline="0">
          <a:ln>
            <a:solidFill>
              <a:schemeClr val="bg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2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5B29E8C-E49A-4528-932B-32C0D2D608A9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9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1" kern="1200" cap="none" baseline="0">
          <a:ln>
            <a:solidFill>
              <a:schemeClr val="bg1"/>
            </a:solidFill>
          </a:ln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Zal%201a_N%20Deklaracja%20NF.doc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65058" y="1000108"/>
            <a:ext cx="6500858" cy="4351338"/>
          </a:xfrm>
          <a:prstGeom prst="rect">
            <a:avLst/>
          </a:prstGeom>
        </p:spPr>
        <p:txBody>
          <a:bodyPr/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Organizacja egzaminu maturalnego w 2017 roku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04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332656"/>
            <a:ext cx="10297144" cy="8926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dirty="0"/>
              <a:t>Warunki zdania egzaminu maturalnego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557908" y="1988840"/>
            <a:ext cx="8668721" cy="3643952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pl-PL" altLang="pl-PL" dirty="0"/>
              <a:t>Zdający zdał egzamin maturalny, jeżeli z każdego przedmiotu obowiązkowego w części </a:t>
            </a:r>
            <a:r>
              <a:rPr lang="pl-PL" altLang="pl-PL" dirty="0" smtClean="0"/>
              <a:t>ustnej</a:t>
            </a:r>
            <a:br>
              <a:rPr lang="pl-PL" altLang="pl-PL" dirty="0" smtClean="0"/>
            </a:br>
            <a:r>
              <a:rPr lang="pl-PL" altLang="pl-PL" dirty="0" smtClean="0"/>
              <a:t>i części </a:t>
            </a:r>
            <a:r>
              <a:rPr lang="pl-PL" altLang="pl-PL" dirty="0"/>
              <a:t>pisemnej otrzymał co najmniej 30% punktów możliwych do uzyskania oraz przystąpił do części pisemnej egzaminu maturalnego </a:t>
            </a:r>
            <a:r>
              <a:rPr lang="pl-PL" altLang="pl-PL" dirty="0" smtClean="0"/>
              <a:t>przynajmniej</a:t>
            </a:r>
            <a:br>
              <a:rPr lang="pl-PL" altLang="pl-PL" dirty="0" smtClean="0"/>
            </a:br>
            <a:r>
              <a:rPr lang="pl-PL" altLang="pl-PL" dirty="0" smtClean="0"/>
              <a:t>z </a:t>
            </a:r>
            <a:r>
              <a:rPr lang="pl-PL" altLang="pl-PL" dirty="0"/>
              <a:t>jednego przedmiotu dodatkowego</a:t>
            </a:r>
            <a:r>
              <a:rPr lang="pl-PL" altLang="pl-PL" sz="2600" dirty="0"/>
              <a:t>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l-PL" altLang="pl-PL" b="1" dirty="0"/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1067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7" y="332656"/>
            <a:ext cx="7344816" cy="19304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B. Harmonogram egzaminu maturalnego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942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308858" y="500042"/>
            <a:ext cx="4643470" cy="1428736"/>
          </a:xfrm>
        </p:spPr>
        <p:txBody>
          <a:bodyPr>
            <a:normAutofit/>
          </a:bodyPr>
          <a:lstStyle/>
          <a:p>
            <a:r>
              <a:rPr lang="pl-PL" dirty="0" smtClean="0"/>
              <a:t>Harmonogram</a:t>
            </a:r>
            <a:br>
              <a:rPr lang="pl-PL" dirty="0" smtClean="0"/>
            </a:br>
            <a:r>
              <a:rPr lang="pl-PL" dirty="0" smtClean="0"/>
              <a:t>matury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96" y="285728"/>
            <a:ext cx="7165984" cy="609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ytuł 5"/>
          <p:cNvSpPr txBox="1">
            <a:spLocks/>
          </p:cNvSpPr>
          <p:nvPr/>
        </p:nvSpPr>
        <p:spPr>
          <a:xfrm>
            <a:off x="-1" y="6357934"/>
            <a:ext cx="12188825" cy="500066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</a:pPr>
            <a:r>
              <a:rPr lang="pl-PL" sz="1800" b="1" dirty="0" smtClean="0">
                <a:ln>
                  <a:solidFill>
                    <a:schemeClr val="bg1"/>
                  </a:solidFill>
                </a:ln>
                <a:latin typeface="+mj-lt"/>
                <a:ea typeface="+mj-ea"/>
                <a:cs typeface="+mj-cs"/>
              </a:rPr>
              <a:t>https://www.cke.edu.pl/harmonogram-egzaminu-gimnazjalnego-i-maturalnego-w-2017-r/</a:t>
            </a:r>
            <a:endParaRPr kumimoji="0" lang="pl-PL" sz="1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34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6" y="404664"/>
            <a:ext cx="10034351" cy="193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C. Egzamin w terminie dodatkowym</a:t>
            </a:r>
            <a:br>
              <a:rPr lang="pl-PL" dirty="0" smtClean="0"/>
            </a:br>
            <a:r>
              <a:rPr lang="pl-PL" dirty="0" smtClean="0"/>
              <a:t>i poprawkowym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2808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49796" y="275941"/>
            <a:ext cx="10945216" cy="920811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 smtClean="0"/>
              <a:t>Termin dodatkowy egzaminu maturalnego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836" y="2060848"/>
            <a:ext cx="10225136" cy="41767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l-PL" altLang="pl-PL" dirty="0" smtClean="0"/>
              <a:t>	</a:t>
            </a:r>
            <a:r>
              <a:rPr lang="pl-PL" altLang="pl-PL" sz="2600" dirty="0"/>
              <a:t>Przeprowadzany jest dla tych absolwentów, którzy</a:t>
            </a:r>
            <a:br>
              <a:rPr lang="pl-PL" altLang="pl-PL" sz="2600" dirty="0"/>
            </a:br>
            <a:r>
              <a:rPr lang="pl-PL" altLang="pl-PL" sz="2600" dirty="0"/>
              <a:t>z powodu szczególnych przypadków losowych lub zdrowotnych nie przystąpili do egzaminu w części </a:t>
            </a:r>
            <a:r>
              <a:rPr lang="pl-PL" altLang="pl-PL" sz="2600" dirty="0" smtClean="0"/>
              <a:t>ustnej</a:t>
            </a:r>
            <a:br>
              <a:rPr lang="pl-PL" altLang="pl-PL" sz="2600" dirty="0" smtClean="0"/>
            </a:br>
            <a:r>
              <a:rPr lang="pl-PL" altLang="pl-PL" sz="2600" dirty="0" smtClean="0"/>
              <a:t>lub </a:t>
            </a:r>
            <a:r>
              <a:rPr lang="pl-PL" altLang="pl-PL" sz="2600" dirty="0"/>
              <a:t>pisemnej z danego przedmiotu lub przedmiotów zgodnie</a:t>
            </a:r>
            <a:r>
              <a:rPr lang="pl-PL" altLang="pl-PL" sz="2600" dirty="0">
                <a:latin typeface="Arial" charset="0"/>
              </a:rPr>
              <a:t> </a:t>
            </a:r>
            <a:r>
              <a:rPr lang="pl-PL" altLang="pl-PL" sz="2600" dirty="0"/>
              <a:t>z harmonogramem egzaminów w maju </a:t>
            </a:r>
            <a:r>
              <a:rPr lang="pl-PL" altLang="pl-PL" sz="2600" dirty="0" smtClean="0"/>
              <a:t>2017 roku</a:t>
            </a:r>
            <a:br>
              <a:rPr lang="pl-PL" altLang="pl-PL" sz="2600" dirty="0" smtClean="0"/>
            </a:br>
            <a:r>
              <a:rPr lang="pl-PL" altLang="pl-PL" sz="2600" u="sng" dirty="0" smtClean="0"/>
              <a:t>i </a:t>
            </a:r>
            <a:r>
              <a:rPr lang="pl-PL" altLang="pl-PL" sz="2600" u="sng" dirty="0"/>
              <a:t>uzyskali zgodę dyrektora OKE</a:t>
            </a:r>
            <a:r>
              <a:rPr lang="pl-PL" altLang="pl-PL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7161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7506" y="205470"/>
            <a:ext cx="7886700" cy="9701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Matura w terminie dodatkowym*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557908" y="1484784"/>
          <a:ext cx="9322850" cy="373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61454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pl-PL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Część pisemna</a:t>
                      </a:r>
                      <a:endParaRPr lang="pl-PL" sz="2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pl-PL" sz="2800" b="1" kern="1200" dirty="0" smtClean="0">
                          <a:solidFill>
                            <a:srgbClr val="376EAB"/>
                          </a:solidFill>
                          <a:latin typeface="+mn-lt"/>
                          <a:ea typeface="+mn-ea"/>
                          <a:cs typeface="+mn-cs"/>
                        </a:rPr>
                        <a:t>1–20 czerwca</a:t>
                      </a:r>
                      <a:endParaRPr lang="pl-PL" sz="2800" b="1" kern="1200" dirty="0">
                        <a:solidFill>
                          <a:srgbClr val="376EA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2802">
                <a:tc>
                  <a:txBody>
                    <a:bodyPr/>
                    <a:lstStyle/>
                    <a:p>
                      <a:r>
                        <a:rPr lang="pl-PL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 polski (wypowiedź – formuła od 2015), </a:t>
                      </a:r>
                      <a:endParaRPr lang="pl-PL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języki mniejszości narodowych (wypowiedź) 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FFC000"/>
                          </a:solidFill>
                        </a:rPr>
                        <a:t>5–7 czerwca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220">
                <a:tc>
                  <a:txBody>
                    <a:bodyPr/>
                    <a:lstStyle/>
                    <a:p>
                      <a:r>
                        <a:rPr lang="pl-PL" sz="2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ęzyk polski (prezentacja – formuła do 2014),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języki mniejszości narodowych (prezentacja),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języki obce nowożytne,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 łemkowski, język kaszubski</a:t>
                      </a:r>
                      <a:r>
                        <a:rPr lang="pl-PL" sz="2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baseline="0" dirty="0" smtClean="0">
                          <a:solidFill>
                            <a:srgbClr val="7030A0"/>
                          </a:solidFill>
                        </a:rPr>
                        <a:t>1–20 czerwca</a:t>
                      </a:r>
                    </a:p>
                    <a:p>
                      <a:pPr algn="ctr"/>
                      <a:endParaRPr lang="pl-PL" sz="2800" b="1" kern="1200" dirty="0">
                        <a:solidFill>
                          <a:srgbClr val="376EA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835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332657"/>
            <a:ext cx="8856984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dirty="0"/>
              <a:t>Wniosek o termin dodatkowy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/>
              <a:t>(w czerwcu </a:t>
            </a:r>
            <a:r>
              <a:rPr lang="pl-PL" sz="2000" dirty="0" smtClean="0"/>
              <a:t>2017)</a:t>
            </a:r>
            <a:endParaRPr lang="pl-PL" sz="24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2420338"/>
            <a:ext cx="9505056" cy="36718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altLang="pl-PL" sz="2600" dirty="0"/>
              <a:t>Zdający lub jego rodzice (prawni opiekunowie) składają do dyrektora szkoły macierzystej </a:t>
            </a:r>
            <a:r>
              <a:rPr lang="pl-PL" altLang="pl-PL" sz="2600" u="sng" dirty="0"/>
              <a:t>udokumentowany wniosek najpóźniej w </a:t>
            </a:r>
            <a:r>
              <a:rPr lang="pl-PL" altLang="pl-PL" sz="2600" u="sng" dirty="0" smtClean="0"/>
              <a:t>dniu</a:t>
            </a:r>
            <a:r>
              <a:rPr lang="pl-PL" altLang="pl-PL" sz="2600" dirty="0" smtClean="0"/>
              <a:t>, w </a:t>
            </a:r>
            <a:r>
              <a:rPr lang="pl-PL" altLang="pl-PL" sz="2600" dirty="0"/>
              <a:t>którym odbywa się egzamin z danego przedmiotu.</a:t>
            </a:r>
          </a:p>
        </p:txBody>
      </p:sp>
    </p:spTree>
    <p:extLst>
      <p:ext uri="{BB962C8B-B14F-4D97-AF65-F5344CB8AC3E}">
        <p14:creationId xmlns:p14="http://schemas.microsoft.com/office/powerpoint/2010/main" xmlns="" val="366100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>
          <a:xfrm>
            <a:off x="1413892" y="260648"/>
            <a:ext cx="914948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l-PL" dirty="0"/>
              <a:t>Miejsce egzaminu dodatkowego</a:t>
            </a:r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>
          <a:xfrm>
            <a:off x="981844" y="2204864"/>
            <a:ext cx="10441160" cy="3590925"/>
          </a:xfrm>
        </p:spPr>
        <p:txBody>
          <a:bodyPr/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Ustny w szkole macierzystej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Pisemny w ośrodkach egzaminacyjnych </a:t>
            </a:r>
            <a:r>
              <a:rPr lang="pl-PL" sz="2800" dirty="0" smtClean="0"/>
              <a:t>podanych</a:t>
            </a:r>
            <a:br>
              <a:rPr lang="pl-PL" sz="2800" dirty="0" smtClean="0"/>
            </a:br>
            <a:r>
              <a:rPr lang="pl-PL" sz="2800" dirty="0" smtClean="0"/>
              <a:t>na </a:t>
            </a:r>
            <a:r>
              <a:rPr lang="pl-PL" sz="2800" dirty="0"/>
              <a:t>stronie Okręgowej Komisji </a:t>
            </a:r>
            <a:r>
              <a:rPr lang="pl-PL" sz="2800" dirty="0" smtClean="0"/>
              <a:t>Egzaminacyjnej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Krakowie w ostatnim tygodniu maja </a:t>
            </a:r>
            <a:r>
              <a:rPr lang="pl-PL" sz="2800" dirty="0" smtClean="0"/>
              <a:t>2017 </a:t>
            </a:r>
            <a:r>
              <a:rPr lang="pl-PL" sz="2800" dirty="0"/>
              <a:t>roku</a:t>
            </a:r>
          </a:p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97560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868" y="205470"/>
            <a:ext cx="9217024" cy="970188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376EAB"/>
                </a:solidFill>
              </a:rPr>
              <a:t>Matura w terminie poprawkowym</a:t>
            </a:r>
            <a:r>
              <a:rPr lang="pl-PL" dirty="0" smtClean="0">
                <a:solidFill>
                  <a:srgbClr val="376EAB"/>
                </a:solidFill>
              </a:rPr>
              <a:t>*</a:t>
            </a:r>
            <a:endParaRPr lang="pl-PL" dirty="0">
              <a:solidFill>
                <a:srgbClr val="376EAB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773932" y="2060848"/>
          <a:ext cx="8487056" cy="285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3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2294">
                <a:tc>
                  <a:txBody>
                    <a:bodyPr/>
                    <a:lstStyle/>
                    <a:p>
                      <a:pPr algn="l"/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Część pisemna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baseline="0" dirty="0" smtClean="0">
                          <a:solidFill>
                            <a:srgbClr val="376EAB"/>
                          </a:solidFill>
                        </a:rPr>
                        <a:t>22 sierpnia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699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Część ustna z języka polskiego</a:t>
                      </a:r>
                      <a:br>
                        <a:rPr lang="pl-PL" sz="2800" b="1" dirty="0" smtClean="0">
                          <a:solidFill>
                            <a:srgbClr val="376EAB"/>
                          </a:solidFill>
                        </a:rPr>
                      </a:br>
                      <a:r>
                        <a:rPr lang="pl-PL" sz="2800" b="1" kern="1200" dirty="0" smtClean="0">
                          <a:solidFill>
                            <a:srgbClr val="376EAB"/>
                          </a:solidFill>
                          <a:latin typeface="+mn-lt"/>
                          <a:ea typeface="+mn-ea"/>
                          <a:cs typeface="+mn-cs"/>
                        </a:rPr>
                        <a:t>Część ustna z języka obcego nowożytnego</a:t>
                      </a:r>
                    </a:p>
                    <a:p>
                      <a:pPr algn="l"/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23–25 sierpnia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973173" y="5619700"/>
            <a:ext cx="853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414E77">
                    <a:lumMod val="60000"/>
                    <a:lumOff val="40000"/>
                  </a:srgbClr>
                </a:solidFill>
              </a:rPr>
              <a:t>*Komunikat dyrektora Centralnej Komisji </a:t>
            </a:r>
            <a:r>
              <a:rPr lang="pl-PL" dirty="0" smtClean="0">
                <a:solidFill>
                  <a:srgbClr val="414E77">
                    <a:lumMod val="60000"/>
                    <a:lumOff val="40000"/>
                  </a:srgbClr>
                </a:solidFill>
              </a:rPr>
              <a:t>Egzaminacyjnej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7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788" y="260648"/>
            <a:ext cx="11017223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/>
              <a:t>Warunki przystąpienia do egzaminu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860" y="1634440"/>
            <a:ext cx="9505056" cy="47529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800" dirty="0"/>
              <a:t>Do egzaminu poprawkowego mogą przystąpić absolwenci, którzy: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przystąpili do wszystkich egzaminów obowiązkowych</a:t>
            </a:r>
            <a:br>
              <a:rPr lang="pl-PL" sz="2400" dirty="0"/>
            </a:br>
            <a:r>
              <a:rPr lang="pl-PL" sz="2400" dirty="0"/>
              <a:t>i jednego egzaminu z przedmiotu dodatkowego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żaden z egzaminów nie został im unieważniony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nie uzyskali 30% punktów </a:t>
            </a:r>
            <a:r>
              <a:rPr lang="pl-PL" sz="2400" u="sng" dirty="0"/>
              <a:t>tylko</a:t>
            </a:r>
            <a:r>
              <a:rPr lang="pl-PL" sz="2400" dirty="0"/>
              <a:t> z jednego egzaminu obowiązkowego (ustnego lub pisemnego)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złożyli w </a:t>
            </a:r>
            <a:r>
              <a:rPr lang="pl-PL" sz="2400" dirty="0" smtClean="0"/>
              <a:t>terminie, oświadczenie </a:t>
            </a:r>
            <a:r>
              <a:rPr lang="pl-PL" sz="2400" dirty="0"/>
              <a:t>o gotowości przystąpienia do egzaminu.</a:t>
            </a:r>
          </a:p>
          <a:p>
            <a:pPr eaLnBrk="1" hangingPunct="1">
              <a:lnSpc>
                <a:spcPct val="11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5177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9916" y="1340768"/>
            <a:ext cx="8877319" cy="4352103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036" y="1648402"/>
            <a:ext cx="6856757" cy="447040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805426" cy="9361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Przepisy w sprawie egzaminu maturalnego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283" y="1124744"/>
            <a:ext cx="8568952" cy="51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19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6" y="476672"/>
            <a:ext cx="10538408" cy="2802718"/>
          </a:xfrm>
        </p:spPr>
        <p:txBody>
          <a:bodyPr>
            <a:normAutofit/>
          </a:bodyPr>
          <a:lstStyle/>
          <a:p>
            <a:r>
              <a:rPr lang="pl-PL" dirty="0" smtClean="0"/>
              <a:t>D. Deklaracje przystąpienia</a:t>
            </a:r>
            <a:br>
              <a:rPr lang="pl-PL" dirty="0" smtClean="0"/>
            </a:br>
            <a:r>
              <a:rPr lang="pl-PL" dirty="0" smtClean="0"/>
              <a:t>do egzaminu maturalnego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8809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981844" y="1182818"/>
            <a:ext cx="4973041" cy="740665"/>
          </a:xfrm>
        </p:spPr>
        <p:txBody>
          <a:bodyPr/>
          <a:lstStyle/>
          <a:p>
            <a:r>
              <a:rPr lang="pl-PL" dirty="0" smtClean="0"/>
              <a:t>Nowa matura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35" y="2155519"/>
            <a:ext cx="2856902" cy="3962400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6301622" y="1219201"/>
            <a:ext cx="4973041" cy="740665"/>
          </a:xfrm>
        </p:spPr>
        <p:txBody>
          <a:bodyPr/>
          <a:lstStyle/>
          <a:p>
            <a:r>
              <a:rPr lang="pl-PL" dirty="0" smtClean="0"/>
              <a:t>Stara matura</a:t>
            </a:r>
            <a:endParaRPr lang="pl-PL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876" y="2518660"/>
            <a:ext cx="2847012" cy="3962400"/>
          </a:xfr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5940" y="2773572"/>
            <a:ext cx="2827159" cy="404091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1622" y="2155519"/>
            <a:ext cx="2786393" cy="400081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516" y="2478418"/>
            <a:ext cx="2742525" cy="38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1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97868" y="188640"/>
            <a:ext cx="10157354" cy="648072"/>
          </a:xfrm>
        </p:spPr>
        <p:txBody>
          <a:bodyPr/>
          <a:lstStyle/>
          <a:p>
            <a:r>
              <a:rPr lang="pl-PL" dirty="0" smtClean="0"/>
              <a:t>Deklaracje do dyrektora szkoły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278" y="4127413"/>
            <a:ext cx="9433048" cy="2718949"/>
          </a:xfrm>
          <a:prstGeom prst="rect">
            <a:avLst/>
          </a:prstGeom>
        </p:spPr>
      </p:pic>
      <p:pic>
        <p:nvPicPr>
          <p:cNvPr id="15" name="Symbol zastępczy zawartości 14">
            <a:hlinkClick r:id="rId4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278" y="836712"/>
            <a:ext cx="9577064" cy="3067414"/>
          </a:xfrm>
        </p:spPr>
      </p:pic>
      <p:cxnSp>
        <p:nvCxnSpPr>
          <p:cNvPr id="17" name="Łącznik prostoliniowy 16"/>
          <p:cNvCxnSpPr/>
          <p:nvPr/>
        </p:nvCxnSpPr>
        <p:spPr>
          <a:xfrm>
            <a:off x="477788" y="4005064"/>
            <a:ext cx="11089232" cy="0"/>
          </a:xfrm>
          <a:prstGeom prst="line">
            <a:avLst/>
          </a:prstGeom>
          <a:ln w="508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762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</a:t>
            </a:r>
            <a:r>
              <a:rPr lang="pl-PL" i="1" dirty="0"/>
              <a:t>1a </a:t>
            </a:r>
            <a:r>
              <a:rPr lang="pl-PL" i="1" dirty="0">
                <a:solidFill>
                  <a:srgbClr val="FFC000"/>
                </a:solidFill>
              </a:rPr>
              <a:t>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53852" y="1844824"/>
            <a:ext cx="10157354" cy="4470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U</a:t>
            </a:r>
            <a:r>
              <a:rPr lang="pl-PL" i="1" dirty="0" smtClean="0"/>
              <a:t>cznia </a:t>
            </a:r>
            <a:r>
              <a:rPr lang="pl-PL" i="1" dirty="0"/>
              <a:t>szkoły ponadgimnazjalnej lub artystycznej, który ukończy szkołę w roku szkolnym 2016/2017 i w tym roku przystąpi do egzaminu </a:t>
            </a:r>
            <a:r>
              <a:rPr lang="pl-PL" i="1" dirty="0" smtClean="0"/>
              <a:t>maturalnego.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szkoły ponadgimnazjalnej lub artystycznej, który ukończył szkołę w roku szkolnym </a:t>
            </a:r>
            <a:r>
              <a:rPr lang="pl-PL" i="1" dirty="0" smtClean="0"/>
              <a:t>2015/2016.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 ogólnokształcącego, który ukończył szkołę w roku szkolnym </a:t>
            </a:r>
            <a:r>
              <a:rPr lang="pl-PL" i="1" dirty="0" smtClean="0"/>
              <a:t>2014/2015.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xmlns="" val="149604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54ECA"/>
                </a:solidFill>
              </a:rPr>
              <a:t>Deklaracja 1d </a:t>
            </a:r>
            <a:r>
              <a:rPr lang="pl-PL" dirty="0" smtClean="0">
                <a:solidFill>
                  <a:srgbClr val="954ECA"/>
                </a:solidFill>
              </a:rPr>
              <a:t>S</a:t>
            </a:r>
            <a:endParaRPr lang="pl-PL" dirty="0">
              <a:solidFill>
                <a:srgbClr val="954ECA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liceum, który ukończył szkołę w latach 2004/2005–2013/2014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absolwenta </a:t>
            </a:r>
            <a:r>
              <a:rPr lang="pl-PL" i="1" dirty="0"/>
              <a:t>technikum, który ukończył szkołę w latach 2005/2006–2014/2015 </a:t>
            </a:r>
            <a:r>
              <a:rPr lang="pl-PL" i="1" dirty="0" smtClean="0"/>
              <a:t>i</a:t>
            </a:r>
          </a:p>
          <a:p>
            <a:pPr marL="0" indent="0">
              <a:buNone/>
            </a:pPr>
            <a:r>
              <a:rPr lang="pl-PL" i="1" dirty="0" smtClean="0"/>
              <a:t>przystępuje </a:t>
            </a:r>
            <a:r>
              <a:rPr lang="pl-PL" i="1" dirty="0"/>
              <a:t>do egzaminu maturalnego po raz </a:t>
            </a:r>
            <a:r>
              <a:rPr lang="pl-PL" i="1" dirty="0" smtClean="0"/>
              <a:t>pierwszy albo </a:t>
            </a:r>
            <a:r>
              <a:rPr lang="pl-PL" i="1" dirty="0"/>
              <a:t>deklaruje podwyższanie wyników lub przystąpienie do egzaminu z nowych </a:t>
            </a:r>
            <a:r>
              <a:rPr lang="pl-PL" i="1" dirty="0" smtClean="0"/>
              <a:t>przedmiotów.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5168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157354" cy="792088"/>
          </a:xfrm>
        </p:spPr>
        <p:txBody>
          <a:bodyPr>
            <a:normAutofit/>
          </a:bodyPr>
          <a:lstStyle/>
          <a:p>
            <a:r>
              <a:rPr lang="pl-PL" dirty="0" smtClean="0"/>
              <a:t>Deklaracje do OKE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98" y="1196752"/>
            <a:ext cx="11850219" cy="302433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51" y="2348880"/>
            <a:ext cx="11728192" cy="2932048"/>
          </a:xfrm>
          <a:prstGeom prst="rect">
            <a:avLst/>
          </a:prstGeom>
        </p:spPr>
      </p:pic>
      <p:pic>
        <p:nvPicPr>
          <p:cNvPr id="13" name="Symbol zastępczy zawartości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98" y="3212976"/>
            <a:ext cx="9955332" cy="3096344"/>
          </a:xfrm>
        </p:spPr>
      </p:pic>
    </p:spTree>
    <p:extLst>
      <p:ext uri="{BB962C8B-B14F-4D97-AF65-F5344CB8AC3E}">
        <p14:creationId xmlns:p14="http://schemas.microsoft.com/office/powerpoint/2010/main" xmlns="" val="6169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1b </a:t>
            </a:r>
            <a:r>
              <a:rPr lang="pl-PL" dirty="0" smtClean="0">
                <a:solidFill>
                  <a:srgbClr val="FFC000"/>
                </a:solidFill>
              </a:rPr>
              <a:t>N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LO z roku szkolnego 2014/2015 albo 2015/2016 oraz absolwenta technikum z 2015/2016, którego macierzysta szkoła została zlikwidowana lub </a:t>
            </a:r>
            <a:r>
              <a:rPr lang="pl-PL" i="1" dirty="0" smtClean="0"/>
              <a:t>przekształcona.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/>
              <a:t>O</a:t>
            </a:r>
            <a:r>
              <a:rPr lang="pl-PL" i="1" dirty="0" smtClean="0"/>
              <a:t>soby</a:t>
            </a:r>
            <a:r>
              <a:rPr lang="pl-PL" i="1" dirty="0"/>
              <a:t>, która posiada świadectwo lub inny dokument – potwierdzający wykształcenie średnie – wydany za granicą, ale nieuprawniający do podjęcia studiów w Rzeczypospolitej </a:t>
            </a:r>
            <a:r>
              <a:rPr lang="pl-PL" i="1" dirty="0" smtClean="0"/>
              <a:t>Polskiej.</a:t>
            </a:r>
            <a:endParaRPr lang="pl-PL" i="1" dirty="0"/>
          </a:p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ponadpodstawowej szkoły średniej, który </a:t>
            </a:r>
            <a:r>
              <a:rPr lang="pl-PL" i="1" u="sng" dirty="0"/>
              <a:t>nie posiada</a:t>
            </a:r>
            <a:r>
              <a:rPr lang="pl-PL" i="1" dirty="0"/>
              <a:t> świadectwa dojrzałości uzyskanego po zdaniu egzaminu </a:t>
            </a:r>
            <a:r>
              <a:rPr lang="pl-PL" i="1" dirty="0" smtClean="0"/>
              <a:t>dojrzałości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Osoby, </a:t>
            </a:r>
            <a:r>
              <a:rPr lang="pl-PL" i="1" dirty="0"/>
              <a:t>która po 1 września 2016 r. uzyska świadectwo ukończenia LO na podstawie egzaminów </a:t>
            </a:r>
            <a:r>
              <a:rPr lang="pl-PL" i="1" dirty="0" smtClean="0"/>
              <a:t>eksternistycznych.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0222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1c </a:t>
            </a:r>
            <a:r>
              <a:rPr lang="pl-PL" dirty="0" smtClean="0">
                <a:solidFill>
                  <a:srgbClr val="FFC000"/>
                </a:solidFill>
              </a:rPr>
              <a:t>N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Deklaracja dla absolwenta, który posiada świadectwo dojrzałości uzyskane po zdaniu egzaminu dojrzałości przeprowadzanego dla absolwentów ponadpodstawowych szkół średnich (sprzed 2005 r</a:t>
            </a:r>
            <a:r>
              <a:rPr lang="pl-PL" i="1" dirty="0" smtClean="0"/>
              <a:t>.).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6193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1161240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Absolwenci ponadpodstawowych szkół </a:t>
            </a:r>
            <a:r>
              <a:rPr lang="pl-PL" dirty="0"/>
              <a:t>ś</a:t>
            </a:r>
            <a:r>
              <a:rPr lang="pl-PL" dirty="0" smtClean="0"/>
              <a:t>rednich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716443"/>
            <a:ext cx="936104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effectLst/>
              </a:rPr>
              <a:t>Absolwent, który posiada świadectwo dojrzałości uzyskane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po zdaniu egzaminu dojrzałości przeprowadzanego dla absolwentów ponadpodstawowych szkół średnich, ma prawo przystąpić do egzaminu maturalnego, w części pisemnej albo 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w części pisemnej i w części ustnej, z wybranego przedmiotu albo wybranych</a:t>
            </a:r>
            <a:r>
              <a:rPr lang="pl-PL" dirty="0">
                <a:effectLst/>
              </a:rPr>
              <a:t> </a:t>
            </a:r>
            <a:r>
              <a:rPr lang="pl-PL" dirty="0" smtClean="0">
                <a:effectLst/>
              </a:rPr>
              <a:t>przedmiotów </a:t>
            </a:r>
            <a:r>
              <a:rPr lang="pl-PL" dirty="0" smtClean="0"/>
              <a:t>(44zzp </a:t>
            </a:r>
            <a:r>
              <a:rPr lang="pl-PL" dirty="0"/>
              <a:t>ust. 1</a:t>
            </a:r>
            <a:r>
              <a:rPr lang="pl-PL" dirty="0" smtClean="0"/>
              <a:t>).</a:t>
            </a:r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Absolwent przystępuje do egzaminu </a:t>
            </a:r>
            <a:r>
              <a:rPr lang="pl-PL" u="sng" dirty="0">
                <a:effectLst/>
              </a:rPr>
              <a:t>zgodnie z przepisami obowiązującymi w roku, w którym przystępuje do egzaminu maturalnego</a:t>
            </a:r>
            <a:r>
              <a:rPr lang="pl-PL" u="sng" dirty="0" smtClean="0">
                <a:effectLst/>
              </a:rPr>
              <a:t>.</a:t>
            </a:r>
          </a:p>
          <a:p>
            <a:r>
              <a:rPr lang="pl-PL" dirty="0"/>
              <a:t>Absolwent składa deklarację </a:t>
            </a:r>
            <a:r>
              <a:rPr lang="pl-PL" dirty="0" smtClean="0"/>
              <a:t>1c. </a:t>
            </a:r>
            <a:endParaRPr lang="pl-PL" dirty="0"/>
          </a:p>
          <a:p>
            <a:r>
              <a:rPr lang="pl-PL" dirty="0" smtClean="0">
                <a:effectLst/>
              </a:rPr>
              <a:t>Otrzymuje </a:t>
            </a:r>
            <a:r>
              <a:rPr lang="pl-PL" u="sng" dirty="0">
                <a:effectLst/>
              </a:rPr>
              <a:t>zaświadczenie o wynikach egzaminu </a:t>
            </a:r>
            <a:r>
              <a:rPr lang="pl-PL" dirty="0" smtClean="0">
                <a:effectLst/>
              </a:rPr>
              <a:t>maturalnego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z </a:t>
            </a:r>
            <a:r>
              <a:rPr lang="pl-PL" dirty="0">
                <a:effectLst/>
              </a:rPr>
              <a:t>przedmiotu lub przedmiotów, do których przystąpił, wydane przez okręgową komisję egzaminacyjną.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3813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80" y="365127"/>
            <a:ext cx="8748583" cy="101883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Absolwenci ponadpodstawowych szkół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556792"/>
            <a:ext cx="9505056" cy="4992290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 smtClean="0"/>
              <a:t>Absolwent może </a:t>
            </a:r>
            <a:r>
              <a:rPr lang="pl-PL" dirty="0"/>
              <a:t>wybierać przedmioty </a:t>
            </a:r>
            <a:r>
              <a:rPr lang="pl-PL" dirty="0" smtClean="0"/>
              <a:t>zarówno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grupy przedmiotów obowiązkowych, jak i przedmiotów dodatkowych (maksymalnie 6 przedmiotów dodatkowych). </a:t>
            </a:r>
          </a:p>
          <a:p>
            <a:r>
              <a:rPr lang="pl-PL" dirty="0" smtClean="0"/>
              <a:t>Absolwent może </a:t>
            </a:r>
            <a:r>
              <a:rPr lang="pl-PL" dirty="0"/>
              <a:t>przystąpić do egzaminu maturalnego </a:t>
            </a:r>
            <a:r>
              <a:rPr lang="pl-PL" dirty="0" smtClean="0"/>
              <a:t>tylko z </a:t>
            </a:r>
            <a:r>
              <a:rPr lang="pl-PL" dirty="0"/>
              <a:t>jednego wybranego języka obcego nowożytnego na poziomie podstawowym w części pisemnej – </a:t>
            </a:r>
            <a:r>
              <a:rPr lang="pl-PL" dirty="0" smtClean="0"/>
              <a:t>zgodnie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ogólnymi przepisami dotyczącymi przeprowadzania egzaminu maturalnego w roku szkolnym </a:t>
            </a:r>
            <a:r>
              <a:rPr lang="pl-PL" dirty="0" smtClean="0"/>
              <a:t>2016/2017.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9206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20" y="188640"/>
            <a:ext cx="4738946" cy="647446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28" y="1196752"/>
            <a:ext cx="10058400" cy="38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24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Deklaracja 1e </a:t>
            </a:r>
            <a:r>
              <a:rPr lang="pl-PL" dirty="0" smtClean="0">
                <a:solidFill>
                  <a:srgbClr val="7030A0"/>
                </a:solidFill>
              </a:rPr>
              <a:t>S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liceum, który ukończył szkołę w latach 2004/2005–2013/2014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absolwenta </a:t>
            </a:r>
            <a:r>
              <a:rPr lang="pl-PL" i="1" dirty="0"/>
              <a:t>technikum, który ukończył szkołę w latach 2005/2006–2014/2015 i (1, </a:t>
            </a:r>
            <a:r>
              <a:rPr lang="pl-PL" i="1" dirty="0" smtClean="0"/>
              <a:t>2),</a:t>
            </a:r>
          </a:p>
          <a:p>
            <a:pPr marL="0" indent="0">
              <a:buNone/>
            </a:pPr>
            <a:r>
              <a:rPr lang="pl-PL" i="1" dirty="0" smtClean="0"/>
              <a:t>którego </a:t>
            </a:r>
            <a:r>
              <a:rPr lang="pl-PL" i="1" dirty="0"/>
              <a:t>szkoła została zlikwidowana lub przekształcona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przystępuje </a:t>
            </a:r>
            <a:r>
              <a:rPr lang="pl-PL" i="1" dirty="0" smtClean="0"/>
              <a:t>do </a:t>
            </a:r>
            <a:r>
              <a:rPr lang="pl-PL" i="1" dirty="0"/>
              <a:t>egzaminu maturalnego po raz pierwszy albo deklaruje podwyższanie wyników lub przystąpienie do egzaminu z nowych przedmiotów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i="1" dirty="0" smtClean="0"/>
              <a:t>osoby</a:t>
            </a:r>
            <a:r>
              <a:rPr lang="pl-PL" i="1" dirty="0"/>
              <a:t>, która przed 1 września 2016 r. ukończyła liceum ogólnokształcące na podstawie egzaminów </a:t>
            </a:r>
            <a:r>
              <a:rPr lang="pl-PL" i="1" dirty="0" smtClean="0"/>
              <a:t>eksternistycznych.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8605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Dostosowania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941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77788" y="304800"/>
            <a:ext cx="11089232" cy="1397000"/>
          </a:xfrm>
        </p:spPr>
        <p:txBody>
          <a:bodyPr>
            <a:noAutofit/>
          </a:bodyPr>
          <a:lstStyle/>
          <a:p>
            <a:r>
              <a:rPr lang="pl-PL" dirty="0" smtClean="0"/>
              <a:t>Dostosowania</a:t>
            </a:r>
            <a:br>
              <a:rPr lang="pl-PL" dirty="0" smtClean="0"/>
            </a:br>
            <a:r>
              <a:rPr lang="pl-PL" dirty="0" smtClean="0"/>
              <a:t>- zmiany  </a:t>
            </a:r>
            <a:r>
              <a:rPr lang="pl-PL" dirty="0"/>
              <a:t>w Komunikacie dyrektora CKE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943727" y="2060848"/>
            <a:ext cx="10157354" cy="4470400"/>
          </a:xfrm>
        </p:spPr>
        <p:txBody>
          <a:bodyPr>
            <a:normAutofit/>
          </a:bodyPr>
          <a:lstStyle/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odano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możliwość zwolnienia z części ustnej egzaminu maturalnego absolwenta, który ze względu na swoją niepełnosprawność lub stan zdrowia trwale nie posługuje się mową.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la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uczniów z niepełnosprawnością ruchową dodano możliwość przedłużenia czasu przeprowadzania egzaminu 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ustnego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  j. polskiego i j. obcego nowożytnego o 15 min. 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la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cudzoziemców dodano możliwość przedłużenia czasu przeprowadzania egzaminu ustnego z j. polskiego i zastosowania szczegółowych kryteriów oceniania oraz korzystania podczas egzaminów pisemnych ze słownika dwujęzycznego z 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wyjątkiem </a:t>
            </a:r>
            <a:b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j. obcych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, regionalnych, mniejszości narodowych i etnicznych. 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endParaRPr lang="pl-PL" b="0" dirty="0">
              <a:solidFill>
                <a:srgbClr val="374C81"/>
              </a:solidFill>
              <a:latin typeface="Century Gothic"/>
            </a:endParaRP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endParaRPr lang="pl-PL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96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4" y="260350"/>
            <a:ext cx="1096994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b="1" dirty="0" smtClean="0">
                <a:latin typeface="+mn-lt"/>
              </a:rPr>
              <a:t>Dysleksja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09" y="1574801"/>
            <a:ext cx="10969943" cy="466251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Na maturze </a:t>
            </a:r>
            <a:r>
              <a:rPr lang="pl-PL" altLang="pl-PL" dirty="0">
                <a:cs typeface="Times New Roman" pitchFamily="18" charset="0"/>
              </a:rPr>
              <a:t>nie przewiduje się </a:t>
            </a:r>
            <a:r>
              <a:rPr lang="pl-PL" altLang="pl-PL" dirty="0" smtClean="0">
                <a:cs typeface="Times New Roman" pitchFamily="18" charset="0"/>
              </a:rPr>
              <a:t>różnicowania arkuszy ani </a:t>
            </a:r>
            <a:r>
              <a:rPr lang="pl-PL" altLang="pl-PL" u="sng" dirty="0" smtClean="0">
                <a:cs typeface="Times New Roman" pitchFamily="18" charset="0"/>
              </a:rPr>
              <a:t>wydłużenia czasu ich rozwiązywania. </a:t>
            </a:r>
          </a:p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Możliwe jest jedynie zastosowanie odrębnych kryteriów oceniania prac pisemnych z:</a:t>
            </a:r>
          </a:p>
          <a:p>
            <a:pPr lvl="1" algn="just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b="1" dirty="0" smtClean="0">
                <a:cs typeface="Times New Roman" pitchFamily="18" charset="0"/>
              </a:rPr>
              <a:t>języka polskiego,</a:t>
            </a: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j</a:t>
            </a:r>
            <a:r>
              <a:rPr lang="pl-PL" altLang="pl-PL" b="1" dirty="0" smtClean="0">
                <a:cs typeface="Times New Roman" pitchFamily="18" charset="0"/>
              </a:rPr>
              <a:t>ęzyka obcego nowożytnego,</a:t>
            </a: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>
                <a:cs typeface="Times New Roman" pitchFamily="18" charset="0"/>
              </a:rPr>
              <a:t>j</a:t>
            </a:r>
            <a:r>
              <a:rPr lang="pl-PL" altLang="pl-PL" dirty="0" smtClean="0">
                <a:cs typeface="Times New Roman" pitchFamily="18" charset="0"/>
              </a:rPr>
              <a:t>ęzyka mniejszości narodowej,</a:t>
            </a:r>
            <a:endParaRPr lang="pl-PL" altLang="pl-PL" b="1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b="1" dirty="0" smtClean="0">
                <a:cs typeface="Times New Roman" pitchFamily="18" charset="0"/>
              </a:rPr>
              <a:t>matematyki </a:t>
            </a:r>
            <a:r>
              <a:rPr lang="pl-PL" altLang="pl-PL" dirty="0" smtClean="0">
                <a:cs typeface="Times New Roman" pitchFamily="18" charset="0"/>
              </a:rPr>
              <a:t>(dyskalkulia).</a:t>
            </a:r>
            <a:r>
              <a:rPr lang="pl-PL" altLang="pl-PL" b="1" dirty="0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5904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3852" y="0"/>
            <a:ext cx="10157354" cy="1080120"/>
          </a:xfrm>
        </p:spPr>
        <p:txBody>
          <a:bodyPr/>
          <a:lstStyle/>
          <a:p>
            <a:r>
              <a:rPr lang="pl-PL" dirty="0" smtClean="0"/>
              <a:t>Dokumenty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812" y="1196752"/>
            <a:ext cx="10580851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kształcenia specjalnego </a:t>
            </a:r>
            <a:r>
              <a:rPr lang="pl-PL" dirty="0" smtClean="0"/>
              <a:t>wydane</a:t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względu na niepełnosprawność 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kształcenia specjalnego </a:t>
            </a:r>
            <a:r>
              <a:rPr lang="pl-PL" dirty="0" smtClean="0"/>
              <a:t>wydane</a:t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względu na niedostosowanie społeczne lub zagrożenie niedostosowaniem społecznym 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indywidualnego nauczania </a:t>
            </a:r>
          </a:p>
          <a:p>
            <a:pPr>
              <a:lnSpc>
                <a:spcPct val="120000"/>
              </a:lnSpc>
            </a:pPr>
            <a:r>
              <a:rPr lang="pl-PL" dirty="0"/>
              <a:t>Z</a:t>
            </a:r>
            <a:r>
              <a:rPr lang="pl-PL" dirty="0" smtClean="0"/>
              <a:t>aświadczenie </a:t>
            </a:r>
            <a:r>
              <a:rPr lang="pl-PL" dirty="0"/>
              <a:t>o stanie zdrowia wydane przez </a:t>
            </a:r>
            <a:r>
              <a:rPr lang="pl-PL" dirty="0" smtClean="0"/>
              <a:t>lekarza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pinia </a:t>
            </a:r>
            <a:r>
              <a:rPr lang="pl-PL" dirty="0"/>
              <a:t>poradni psychologiczno-pedagogicznej, w tym poradni </a:t>
            </a:r>
            <a:r>
              <a:rPr lang="pl-PL" dirty="0" smtClean="0"/>
              <a:t>specjalistycznej, o </a:t>
            </a:r>
            <a:r>
              <a:rPr lang="pl-PL" dirty="0"/>
              <a:t>specyficznych trudnościach w uczeniu </a:t>
            </a:r>
            <a:r>
              <a:rPr lang="pl-PL" dirty="0" smtClean="0"/>
              <a:t>się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7816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Dokumenty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Pozytywna </a:t>
            </a:r>
            <a:r>
              <a:rPr lang="pl-PL" dirty="0"/>
              <a:t>opinia rady pedagogicznej w przypadku: 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uczniów objętych pomocą psychologiczno-pedagogiczną w szkole ze względu na trudności adaptacyjne związane z wcześniejszym kształceniem za granicą, zaburzenia komunikacji językowej lub sytuację kryzysową </a:t>
            </a:r>
            <a:r>
              <a:rPr lang="pl-PL" dirty="0" smtClean="0"/>
              <a:t>albo </a:t>
            </a:r>
            <a:r>
              <a:rPr lang="pl-PL" dirty="0"/>
              <a:t>traumatyczną 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cudzoziemców, którym ograniczona znajomość języka polskiego utrudnia zrozumienie czytanego tekstu.</a:t>
            </a:r>
          </a:p>
        </p:txBody>
      </p:sp>
    </p:spTree>
    <p:extLst>
      <p:ext uri="{BB962C8B-B14F-4D97-AF65-F5344CB8AC3E}">
        <p14:creationId xmlns:p14="http://schemas.microsoft.com/office/powerpoint/2010/main" xmlns="" val="150413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33772" y="548680"/>
            <a:ext cx="8162143" cy="1930400"/>
          </a:xfrm>
        </p:spPr>
        <p:txBody>
          <a:bodyPr/>
          <a:lstStyle/>
          <a:p>
            <a:r>
              <a:rPr lang="pl-PL" dirty="0" smtClean="0"/>
              <a:t>E. Opłata za egzamin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564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Opłata za egzamin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 maturalny z każdego przedmiotu </a:t>
            </a: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obowiązkowego i 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przedmiotu dodatkowego, zarówno w części ustnej, </a:t>
            </a: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jak</a:t>
            </a:r>
            <a:b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i 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 części pisemnej, jest odpłatny dla: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absolwentów, </a:t>
            </a:r>
            <a:r>
              <a:rPr lang="pl-PL" u="sng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którzy po raz trzeci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 i kolejny przystępują</a:t>
            </a:r>
            <a:b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egzaminu maturalnego z tego samego przedmiotu obowiązkowego lub z tego samego przedmiotu dodatkowego;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absolwentów, którzy przystępują do egzaminu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maturalnego z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tego samego przedmiotu dodatkowego,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poprzednim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lub</a:t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poprzednich latach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zgłaszali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deklaracji, ale nie przystąpili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/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maturalnego z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tego przedmiotu.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2064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Wysokość i termin wniesienia opłaty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700808"/>
            <a:ext cx="10297144" cy="4351338"/>
          </a:xfrm>
        </p:spPr>
        <p:txBody>
          <a:bodyPr>
            <a:normAutofit/>
          </a:bodyPr>
          <a:lstStyle/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Opłata za egzamin maturalny wynosi 50 zł.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Opłatę za egzamin maturalny wnosi się w terminie</a:t>
            </a:r>
            <a:b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1 stycznia do 7 lutego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kalendarzowego,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którym absolwent zamierza przystąpić do egzaminu maturalnego,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/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na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rachunek bankowy wskazany przez dyrektora OKE.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Dowód wniesienia opłaty za egzamin maturalny absolwent składa dyrektorowi okręgowej komisji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egzaminacyjnej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 od 1 stycznia do 7 lutego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szkolnego,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którym zamierza przystąpić do egzaminu maturalnego.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725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Opłata do 7 lutego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7309" y="1701800"/>
            <a:ext cx="9945655" cy="4470400"/>
          </a:xfrm>
        </p:spPr>
        <p:txBody>
          <a:bodyPr>
            <a:normAutofit fontScale="85000" lnSpcReduction="10000"/>
          </a:bodyPr>
          <a:lstStyle/>
          <a:p>
            <a:endParaRPr lang="pl-PL" b="0" dirty="0"/>
          </a:p>
          <a:p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Niewniesienie w tym terminie opłaty za egzamin maturalny skutkuje brakiem możliwości przystąpienia do tego egzaminu. </a:t>
            </a:r>
          </a:p>
          <a:p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Opłata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 podlega zwrotowi w razie </a:t>
            </a: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rezygnacji</a:t>
            </a:r>
            <a:b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 przystąpienia do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 bądź </a:t>
            </a: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nieprzystąpienia</a:t>
            </a:r>
            <a:b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lang="pl-PL" b="0" dirty="0" smtClean="0"/>
              <a:t>art</a:t>
            </a:r>
            <a:r>
              <a:rPr lang="pl-PL" b="0" dirty="0"/>
              <a:t>. </a:t>
            </a:r>
            <a:r>
              <a:rPr lang="pl-PL" b="0" dirty="0" smtClean="0"/>
              <a:t>44 </a:t>
            </a:r>
            <a:r>
              <a:rPr lang="pl-PL" b="0" dirty="0" err="1" smtClean="0"/>
              <a:t>zzq</a:t>
            </a:r>
            <a:r>
              <a:rPr lang="pl-PL" b="0" dirty="0" smtClean="0"/>
              <a:t> ustawy o systemie oświaty</a:t>
            </a:r>
            <a:r>
              <a:rPr lang="pl-PL" dirty="0" smtClean="0"/>
              <a:t> </a:t>
            </a:r>
            <a:endParaRPr lang="pl-PL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028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0733418" cy="883476"/>
          </a:xfrm>
        </p:spPr>
        <p:txBody>
          <a:bodyPr>
            <a:normAutofit/>
          </a:bodyPr>
          <a:lstStyle/>
          <a:p>
            <a:r>
              <a:rPr lang="pl-PL" dirty="0" smtClean="0"/>
              <a:t>Tematyka prezentacji: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0810" y="1071546"/>
            <a:ext cx="10823853" cy="56436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5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pl-PL" dirty="0" smtClean="0"/>
              <a:t>Przedmioty</a:t>
            </a:r>
            <a:r>
              <a:rPr lang="pl-PL" dirty="0" smtClean="0"/>
              <a:t>, </a:t>
            </a:r>
            <a:r>
              <a:rPr lang="pl-PL" dirty="0"/>
              <a:t>które są zdawane jako obowiązkowe i </a:t>
            </a:r>
            <a:r>
              <a:rPr lang="pl-PL" dirty="0" smtClean="0"/>
              <a:t>dodatkowe. </a:t>
            </a:r>
            <a:endParaRPr lang="pl-PL" dirty="0"/>
          </a:p>
          <a:p>
            <a:pPr marL="514350" indent="-514350">
              <a:lnSpc>
                <a:spcPct val="115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pl-PL" dirty="0" smtClean="0"/>
              <a:t>Harmonogram </a:t>
            </a:r>
            <a:r>
              <a:rPr lang="pl-PL" dirty="0"/>
              <a:t>przeprowadzania egzaminu </a:t>
            </a:r>
            <a:r>
              <a:rPr lang="pl-PL" dirty="0" smtClean="0"/>
              <a:t>maturalnego. </a:t>
            </a:r>
            <a:endParaRPr lang="pl-PL" dirty="0"/>
          </a:p>
          <a:p>
            <a:pPr marL="514350" indent="-514350">
              <a:lnSpc>
                <a:spcPct val="115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pl-PL" dirty="0" smtClean="0"/>
              <a:t>Warunki </a:t>
            </a:r>
            <a:r>
              <a:rPr lang="pl-PL" dirty="0"/>
              <a:t>przystąpienia do egzaminu maturalnego w terminie dodatkowym </a:t>
            </a:r>
            <a:r>
              <a:rPr lang="pl-PL" dirty="0" smtClean="0"/>
              <a:t>lub poprawkowym.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 startAt="4"/>
            </a:pPr>
            <a:r>
              <a:rPr lang="pl-PL" dirty="0" smtClean="0"/>
              <a:t>Rodzaj dokumentów, miejsca i terminów składania tych dokumentów, przede wszystkim deklaracji i dokumentów uprawniających do dostosowania warunków i form egzaminu maturalnego do potrzeb edukacyjnych i możliwości psychofizycznych zdających.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+mj-lt"/>
              <a:buAutoNum type="alphaUcPeriod" startAt="4"/>
            </a:pPr>
            <a:r>
              <a:rPr lang="pl-PL" dirty="0" smtClean="0"/>
              <a:t>Opłaty za egzamin maturalny. 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+mj-lt"/>
              <a:buAutoNum type="alphaUcPeriod" startAt="4"/>
            </a:pPr>
            <a:r>
              <a:rPr lang="pl-PL" dirty="0" smtClean="0"/>
              <a:t>Przyczyny unieważniania egzaminu maturalnego z danego przedmiotu </a:t>
            </a:r>
            <a:r>
              <a:rPr lang="pl-PL" dirty="0" smtClean="0"/>
              <a:t>w części </a:t>
            </a:r>
            <a:r>
              <a:rPr lang="pl-PL" dirty="0" smtClean="0"/>
              <a:t>ustnej lub pisemnej przez przewodniczącego zespołu egzaminacyjnego oraz przez dyrektora OKE lub dyrektora </a:t>
            </a:r>
            <a:r>
              <a:rPr lang="pl-PL" dirty="0" smtClean="0"/>
              <a:t>CKE.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+mj-lt"/>
              <a:buAutoNum type="alphaUcPeriod" startAt="4"/>
            </a:pPr>
            <a:r>
              <a:rPr lang="pl-PL" dirty="0" smtClean="0"/>
              <a:t>Możliwości </a:t>
            </a:r>
            <a:r>
              <a:rPr lang="pl-PL" dirty="0" smtClean="0"/>
              <a:t>wglądu do pracy </a:t>
            </a:r>
            <a:r>
              <a:rPr lang="pl-PL" dirty="0" smtClean="0"/>
              <a:t>egzaminacyjnej. </a:t>
            </a:r>
            <a:endParaRPr lang="pl-PL" dirty="0" smtClean="0"/>
          </a:p>
          <a:p>
            <a:pPr marL="457200" indent="-457200">
              <a:lnSpc>
                <a:spcPct val="115000"/>
              </a:lnSpc>
              <a:buFont typeface="+mj-lt"/>
              <a:buAutoNum type="alphaUcPeriod" startAt="4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1424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Wybór egzaminów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556792"/>
            <a:ext cx="10157354" cy="4470400"/>
          </a:xfrm>
        </p:spPr>
        <p:txBody>
          <a:bodyPr/>
          <a:lstStyle/>
          <a:p>
            <a:endParaRPr lang="pl-PL" b="0" dirty="0"/>
          </a:p>
          <a:p>
            <a:r>
              <a:rPr lang="pl-PL" dirty="0"/>
              <a:t>N</a:t>
            </a:r>
            <a:r>
              <a:rPr lang="pl-PL" dirty="0" smtClean="0"/>
              <a:t>ależy </a:t>
            </a:r>
            <a:r>
              <a:rPr lang="pl-PL" dirty="0"/>
              <a:t>zwrócić uwagę zdających na konieczność racjonalnego i odpowiedzialnego wyboru przedmiotów </a:t>
            </a:r>
            <a:r>
              <a:rPr lang="pl-PL" dirty="0" smtClean="0"/>
              <a:t>egzaminacyjnych.</a:t>
            </a:r>
          </a:p>
          <a:p>
            <a:r>
              <a:rPr lang="pl-PL" dirty="0"/>
              <a:t>Z</a:t>
            </a:r>
            <a:r>
              <a:rPr lang="pl-PL" dirty="0" smtClean="0"/>
              <a:t>adeklarowanie </a:t>
            </a:r>
            <a:r>
              <a:rPr lang="pl-PL" dirty="0"/>
              <a:t>egzaminu i niestawienie się na nim w danym roku wiąże się z koniecznością wniesienia opłaty za </a:t>
            </a:r>
            <a:r>
              <a:rPr lang="pl-PL" dirty="0" smtClean="0"/>
              <a:t>egzamin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przypadku chęci przystąpienia do egzaminu z tego samego przedmiotu na tym samym poziomie w latach </a:t>
            </a:r>
            <a:r>
              <a:rPr lang="pl-PL" dirty="0" smtClean="0"/>
              <a:t>kolejnych. </a:t>
            </a:r>
            <a:endParaRPr lang="pl-PL" b="0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085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Zwolnienie z opłaty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9836" y="1788818"/>
            <a:ext cx="9937104" cy="5069182"/>
          </a:xfrm>
        </p:spPr>
        <p:txBody>
          <a:bodyPr>
            <a:normAutofit/>
          </a:bodyPr>
          <a:lstStyle/>
          <a:p>
            <a:r>
              <a:rPr lang="pl-PL" dirty="0"/>
              <a:t>Dyrektor OKE może zwolnić z opłaty </a:t>
            </a:r>
            <a:r>
              <a:rPr lang="pl-PL" dirty="0" smtClean="0"/>
              <a:t>osobę o </a:t>
            </a:r>
            <a:r>
              <a:rPr lang="pl-PL" dirty="0"/>
              <a:t>niskim dochodzie, na jej wniosek, jeżeli ten dochód nie jest większy niż </a:t>
            </a:r>
            <a:r>
              <a:rPr lang="pl-PL" dirty="0" smtClean="0"/>
              <a:t>674 zł.</a:t>
            </a:r>
            <a:endParaRPr lang="pl-PL" dirty="0"/>
          </a:p>
          <a:p>
            <a:r>
              <a:rPr lang="pl-PL" dirty="0" smtClean="0"/>
              <a:t>Wniosek </a:t>
            </a:r>
            <a:r>
              <a:rPr lang="pl-PL" dirty="0"/>
              <a:t>o zwolnienie z opłaty za egzamin maturalny </a:t>
            </a:r>
            <a:r>
              <a:rPr lang="pl-PL" dirty="0" smtClean="0"/>
              <a:t>(zał. 26b) składa </a:t>
            </a:r>
            <a:r>
              <a:rPr lang="pl-PL" dirty="0"/>
              <a:t>się do dyrektora okręgowej </a:t>
            </a:r>
            <a:r>
              <a:rPr lang="pl-PL" dirty="0" smtClean="0"/>
              <a:t>komisji egzaminacyjnej </a:t>
            </a:r>
            <a:r>
              <a:rPr lang="pl-PL" dirty="0"/>
              <a:t>nie później </a:t>
            </a:r>
            <a:r>
              <a:rPr lang="pl-PL" dirty="0" smtClean="0"/>
              <a:t>niż do 31 </a:t>
            </a:r>
            <a:r>
              <a:rPr lang="pl-PL" dirty="0"/>
              <a:t>grudnia roku szkolnego, w którym absolwent zamierza </a:t>
            </a:r>
            <a:r>
              <a:rPr lang="pl-PL" dirty="0" smtClean="0"/>
              <a:t>przystąpić do </a:t>
            </a:r>
            <a:r>
              <a:rPr lang="pl-PL" dirty="0"/>
              <a:t>egzaminu maturalnego. Do wniosku dołącza się dokumenty potwierdzające wysokość dochodów.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8006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77788" y="548680"/>
            <a:ext cx="10250376" cy="1930400"/>
          </a:xfrm>
        </p:spPr>
        <p:txBody>
          <a:bodyPr>
            <a:normAutofit/>
          </a:bodyPr>
          <a:lstStyle/>
          <a:p>
            <a:r>
              <a:rPr lang="pl-PL" dirty="0" smtClean="0"/>
              <a:t>F. Przerwanie i unieważnienie egzaminu maturalnego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730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Przerwanie egzaminu maturalnego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633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Zgłoszenie problemów zdrowotnych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125860" y="1628800"/>
            <a:ext cx="9793088" cy="4104456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pPr>
              <a:lnSpc>
                <a:spcPct val="100000"/>
              </a:lnSpc>
            </a:pPr>
            <a:r>
              <a:rPr lang="pl-PL" sz="3200" dirty="0"/>
              <a:t>Przed rozpoczęciem części ustnej lub części pisemnej egzaminu maturalnego przewodniczący zespołu egzaminacyjnego ma obowiązek:</a:t>
            </a:r>
          </a:p>
          <a:p>
            <a:pPr lvl="1">
              <a:lnSpc>
                <a:spcPct val="100000"/>
              </a:lnSpc>
            </a:pPr>
            <a:r>
              <a:rPr lang="pl-PL" sz="2800" dirty="0"/>
              <a:t>upewnić się, że wszyscy zdający czują się </a:t>
            </a:r>
            <a:r>
              <a:rPr lang="pl-PL" sz="2800" dirty="0" smtClean="0"/>
              <a:t>dobrze</a:t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mogą przystąpić do egzaminu</a:t>
            </a:r>
            <a:r>
              <a:rPr lang="pl-PL" sz="2800" dirty="0" smtClean="0"/>
              <a:t>,</a:t>
            </a:r>
          </a:p>
          <a:p>
            <a:pPr lvl="1">
              <a:lnSpc>
                <a:spcPct val="100000"/>
              </a:lnSpc>
            </a:pPr>
            <a:r>
              <a:rPr lang="pl-PL" sz="2800" dirty="0"/>
              <a:t>p</a:t>
            </a:r>
            <a:r>
              <a:rPr lang="pl-PL" sz="2800" dirty="0" smtClean="0"/>
              <a:t>oinformować</a:t>
            </a:r>
            <a:r>
              <a:rPr lang="pl-PL" sz="2800" dirty="0"/>
              <a:t>, że przerwanie egzaminu z przyczyn zdrowotnych nie uprawnia automatycznie do przystąpienia do </a:t>
            </a:r>
            <a:r>
              <a:rPr lang="pl-PL" sz="2800" dirty="0" smtClean="0"/>
              <a:t>egzaminu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terminie </a:t>
            </a:r>
            <a:r>
              <a:rPr lang="pl-PL" sz="2800" dirty="0" smtClean="0"/>
              <a:t>dodatkowym,</a:t>
            </a:r>
            <a:endParaRPr lang="pl-PL" sz="2800" dirty="0"/>
          </a:p>
          <a:p>
            <a:pPr lvl="1">
              <a:lnSpc>
                <a:spcPct val="100000"/>
              </a:lnSpc>
            </a:pPr>
            <a:r>
              <a:rPr lang="pl-PL" sz="2800" dirty="0"/>
              <a:t>z</a:t>
            </a:r>
            <a:r>
              <a:rPr lang="pl-PL" sz="2800" dirty="0" smtClean="0"/>
              <a:t>dającemu</a:t>
            </a:r>
            <a:r>
              <a:rPr lang="pl-PL" sz="2800" dirty="0"/>
              <a:t>, który zgłasza problemy zdrowotne, zaleca udanie się do lekarza i informuje o możliwości ubiegania </a:t>
            </a:r>
            <a:r>
              <a:rPr lang="pl-PL" sz="2800" dirty="0" smtClean="0"/>
              <a:t>się</a:t>
            </a:r>
            <a:br>
              <a:rPr lang="pl-PL" sz="2800" dirty="0" smtClean="0"/>
            </a:br>
            <a:r>
              <a:rPr lang="pl-PL" sz="2800" dirty="0" smtClean="0"/>
              <a:t>o </a:t>
            </a:r>
            <a:r>
              <a:rPr lang="pl-PL" sz="2800" dirty="0"/>
              <a:t>przystąpienie do egzaminu w terminie dodatkowym.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293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9504" y="116632"/>
            <a:ext cx="9903710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Przerwanie</a:t>
            </a:r>
            <a:br>
              <a:rPr lang="pl-PL" dirty="0" smtClean="0"/>
            </a:br>
            <a:r>
              <a:rPr lang="pl-PL" dirty="0" smtClean="0"/>
              <a:t>części ustnej lub pisemnej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715457"/>
            <a:ext cx="9865096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dirty="0" smtClean="0"/>
              <a:t>Jeżeli </a:t>
            </a:r>
            <a:r>
              <a:rPr lang="pl-PL" dirty="0"/>
              <a:t>podczas trwania części pisemnej egzaminu zdający przerywa ten egzamin z przyczyn zdrowotnych lub losowych, przewodniczący zespołu nadzorującego organizuje pomoc, dbając o to, aby zdający nie miał możliwości </a:t>
            </a:r>
            <a:r>
              <a:rPr lang="pl-PL" dirty="0" smtClean="0"/>
              <a:t>kontaktu z </a:t>
            </a:r>
            <a:r>
              <a:rPr lang="pl-PL" dirty="0"/>
              <a:t>innymi osobami z wyjątkiem osób udzielających mu </a:t>
            </a:r>
            <a:r>
              <a:rPr lang="pl-PL" dirty="0" smtClean="0"/>
              <a:t>pomocy.</a:t>
            </a:r>
          </a:p>
          <a:p>
            <a:pPr>
              <a:lnSpc>
                <a:spcPct val="110000"/>
              </a:lnSpc>
            </a:pPr>
            <a:r>
              <a:rPr lang="pl-PL" dirty="0" smtClean="0"/>
              <a:t>Rejestruje </a:t>
            </a:r>
            <a:r>
              <a:rPr lang="pl-PL" dirty="0"/>
              <a:t>godzinę przerwania egzaminu tego zdającego i jeśli zdający poczuje się na siłach kontynuować egzamin, może na to </a:t>
            </a:r>
            <a:r>
              <a:rPr lang="pl-PL" dirty="0" smtClean="0"/>
              <a:t>zezwolić.</a:t>
            </a:r>
          </a:p>
          <a:p>
            <a:pPr>
              <a:lnSpc>
                <a:spcPct val="110000"/>
              </a:lnSpc>
            </a:pPr>
            <a:r>
              <a:rPr lang="pl-PL" u="sng" dirty="0" smtClean="0"/>
              <a:t>Zdającemu</a:t>
            </a:r>
            <a:r>
              <a:rPr lang="pl-PL" u="sng" dirty="0"/>
              <a:t>, który postanowił kontynuować egzamin, nie przedłuża się czasu trwania egzaminu. 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6991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Postępowanie w przypadku przerwania części ustnej egzaminu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7828" y="1484784"/>
            <a:ext cx="10153128" cy="52565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 smtClean="0"/>
              <a:t>Jeśli </a:t>
            </a:r>
            <a:r>
              <a:rPr lang="pl-PL" dirty="0"/>
              <a:t>zdający nie jest w stanie kontynuować egzaminu, zespół przedmiotowy przyznaje punkty za wypowiedź </a:t>
            </a:r>
            <a:r>
              <a:rPr lang="pl-PL" dirty="0" smtClean="0"/>
              <a:t>zgodnie z </a:t>
            </a:r>
            <a:r>
              <a:rPr lang="pl-PL" dirty="0"/>
              <a:t>obowiązującymi zasadami. Informację o zdarzeniu odnotowuje się w protokole indywidualnym części ustnej egzaminu (</a:t>
            </a:r>
            <a:r>
              <a:rPr lang="pl-PL" b="1" dirty="0"/>
              <a:t>załącznik 9a, 10a, 11a</a:t>
            </a:r>
            <a:r>
              <a:rPr lang="pl-PL" dirty="0" smtClean="0"/>
              <a:t>).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Przewodniczący </a:t>
            </a:r>
            <a:r>
              <a:rPr lang="pl-PL" dirty="0"/>
              <a:t>zespołu egzaminacyjnego </a:t>
            </a:r>
            <a:r>
              <a:rPr lang="pl-PL" dirty="0" smtClean="0"/>
              <a:t>informuje o </a:t>
            </a:r>
            <a:r>
              <a:rPr lang="pl-PL" dirty="0"/>
              <a:t>zaistniałej sytuacji dyrektora okręgowej komisji egzaminacyjnej, który – w ciągu 7 dni – podejmuje decyzję o: </a:t>
            </a:r>
          </a:p>
          <a:p>
            <a:pPr marL="769545" lvl="2" indent="0">
              <a:lnSpc>
                <a:spcPct val="120000"/>
              </a:lnSpc>
              <a:buNone/>
            </a:pPr>
            <a:r>
              <a:rPr lang="pl-PL" sz="2100" dirty="0"/>
              <a:t>a. ustaleniu wyniku na podstawie liczby punktów przyznanych  </a:t>
            </a:r>
            <a:r>
              <a:rPr lang="pl-PL" sz="2100" dirty="0" smtClean="0"/>
              <a:t>  przez </a:t>
            </a:r>
            <a:r>
              <a:rPr lang="pl-PL" sz="2100" dirty="0"/>
              <a:t>zespół przedmiotowy albo </a:t>
            </a:r>
          </a:p>
          <a:p>
            <a:pPr marL="769545" lvl="2" indent="0">
              <a:lnSpc>
                <a:spcPct val="120000"/>
              </a:lnSpc>
              <a:buNone/>
            </a:pPr>
            <a:r>
              <a:rPr lang="pl-PL" sz="2100" dirty="0"/>
              <a:t>b. przyznaniu zdającemu prawa do przystąpienia do </a:t>
            </a:r>
            <a:r>
              <a:rPr lang="pl-PL" sz="2100" dirty="0" smtClean="0"/>
              <a:t>egzaminu</a:t>
            </a:r>
            <a:br>
              <a:rPr lang="pl-PL" sz="2100" dirty="0" smtClean="0"/>
            </a:br>
            <a:r>
              <a:rPr lang="pl-PL" sz="2100" dirty="0" smtClean="0"/>
              <a:t>w  terminie </a:t>
            </a:r>
            <a:r>
              <a:rPr lang="pl-PL" sz="2100" dirty="0"/>
              <a:t>dodatkowym, po przedstawieniu przez zdającego lub jego rodziców udokumentowanego wniosku w tej </a:t>
            </a:r>
            <a:r>
              <a:rPr lang="pl-PL" sz="2100" dirty="0" smtClean="0"/>
              <a:t>sprawie (</a:t>
            </a:r>
            <a:r>
              <a:rPr lang="pl-PL" sz="2100" b="1" dirty="0"/>
              <a:t>załącznik 6.</a:t>
            </a:r>
            <a:r>
              <a:rPr lang="pl-PL" sz="2100" dirty="0"/>
              <a:t>). </a:t>
            </a:r>
          </a:p>
          <a:p>
            <a:pPr marL="342900" lvl="1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2014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Postępowanie </a:t>
            </a:r>
            <a:r>
              <a:rPr lang="pl-PL" dirty="0"/>
              <a:t>w przypadku przerwania części </a:t>
            </a:r>
            <a:r>
              <a:rPr lang="pl-PL" dirty="0" smtClean="0"/>
              <a:t>pisemnej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484784"/>
            <a:ext cx="10153128" cy="50347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sz="3200" dirty="0" smtClean="0"/>
              <a:t>W przypadku </a:t>
            </a:r>
            <a:r>
              <a:rPr lang="pl-PL" sz="3200" dirty="0"/>
              <a:t>kiedy zdający przerwał egzamin i nie podjął pracy, przewodniczący zespołu nadzorującego odbiera jego pracę</a:t>
            </a:r>
            <a:br>
              <a:rPr lang="pl-PL" sz="3200" dirty="0"/>
            </a:br>
            <a:r>
              <a:rPr lang="pl-PL" sz="3200" dirty="0"/>
              <a:t>i po zakończeniu egzaminu pakuje do zwrotnej koperty razem</a:t>
            </a:r>
            <a:br>
              <a:rPr lang="pl-PL" sz="3200" dirty="0"/>
            </a:br>
            <a:r>
              <a:rPr lang="pl-PL" sz="3200" dirty="0"/>
              <a:t>z pozostałymi pracami. Informacje o zdarzeniu odnotowuje się</a:t>
            </a:r>
            <a:br>
              <a:rPr lang="pl-PL" sz="3200" dirty="0"/>
            </a:br>
            <a:r>
              <a:rPr lang="pl-PL" sz="3200" dirty="0"/>
              <a:t>w protokole przebiegu części pisemnej egzaminu w sali egzaminacyjnej (załącznik </a:t>
            </a:r>
            <a:r>
              <a:rPr lang="pl-PL" sz="3200" dirty="0" smtClean="0"/>
              <a:t>16) </a:t>
            </a:r>
            <a:r>
              <a:rPr lang="pl-PL" sz="3200" dirty="0"/>
              <a:t>oraz w protokole zbiorczym przebiegu części pisemnej egzaminu z danego przedmiotu (załącznik </a:t>
            </a:r>
            <a:r>
              <a:rPr lang="pl-PL" sz="3200" dirty="0" smtClean="0"/>
              <a:t>17).</a:t>
            </a:r>
            <a:endParaRPr lang="pl-PL" sz="3200" dirty="0"/>
          </a:p>
          <a:p>
            <a:r>
              <a:rPr lang="pl-PL" sz="3200" dirty="0"/>
              <a:t>Dyrektor okręgowej komisji egzaminacyjnej podejmuje decyzję o: </a:t>
            </a:r>
          </a:p>
          <a:p>
            <a:pPr marL="940995" lvl="1" indent="-514350">
              <a:buFont typeface="+mj-lt"/>
              <a:buAutoNum type="alphaLcParenR"/>
            </a:pPr>
            <a:r>
              <a:rPr lang="pl-PL" sz="2900" dirty="0" smtClean="0"/>
              <a:t>skierowaniu </a:t>
            </a:r>
            <a:r>
              <a:rPr lang="pl-PL" sz="2900" dirty="0"/>
              <a:t>pracy zdającego do oceny przez egzaminatora albo </a:t>
            </a:r>
          </a:p>
          <a:p>
            <a:pPr marL="940995" lvl="1" indent="-514350">
              <a:lnSpc>
                <a:spcPct val="120000"/>
              </a:lnSpc>
              <a:buFont typeface="+mj-lt"/>
              <a:buAutoNum type="alphaLcParenR"/>
            </a:pPr>
            <a:r>
              <a:rPr lang="pl-PL" sz="2900" dirty="0" smtClean="0"/>
              <a:t>przyznaniu </a:t>
            </a:r>
            <a:r>
              <a:rPr lang="pl-PL" sz="2900" dirty="0"/>
              <a:t>zdającemu prawa do przystąpienia do egzaminu </a:t>
            </a:r>
            <a:r>
              <a:rPr lang="pl-PL" sz="2900" dirty="0" smtClean="0"/>
              <a:t>w terminie dodatkowym</a:t>
            </a:r>
            <a:r>
              <a:rPr lang="pl-PL" sz="2900" dirty="0"/>
              <a:t>, po przedstawieniu przez zdającego lub </a:t>
            </a:r>
            <a:r>
              <a:rPr lang="pl-PL" sz="2900" dirty="0" smtClean="0"/>
              <a:t>jego rodziców udokumentowanego </a:t>
            </a:r>
            <a:r>
              <a:rPr lang="pl-PL" sz="2900" dirty="0"/>
              <a:t>wniosku w tej sprawie </a:t>
            </a:r>
            <a:r>
              <a:rPr lang="pl-PL" sz="2900" dirty="0" smtClean="0"/>
              <a:t>(załącznik </a:t>
            </a:r>
            <a:r>
              <a:rPr lang="pl-PL" sz="2900" dirty="0" smtClean="0"/>
              <a:t>6)</a:t>
            </a:r>
            <a:r>
              <a:rPr lang="pl-PL" sz="2600" dirty="0" smtClean="0"/>
              <a:t>. </a:t>
            </a:r>
            <a:endParaRPr lang="pl-PL" sz="2600" dirty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5086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9602303" cy="1930400"/>
          </a:xfrm>
        </p:spPr>
        <p:txBody>
          <a:bodyPr/>
          <a:lstStyle/>
          <a:p>
            <a:r>
              <a:rPr lang="pl-PL" dirty="0" smtClean="0"/>
              <a:t>Unieważnienie</a:t>
            </a:r>
            <a:br>
              <a:rPr lang="pl-PL" dirty="0" smtClean="0"/>
            </a:br>
            <a:r>
              <a:rPr lang="pl-PL" dirty="0" smtClean="0"/>
              <a:t>egzaminu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6821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93812" y="416713"/>
            <a:ext cx="9793088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dirty="0" smtClean="0"/>
              <a:t>Unieważnienie egzaminu</a:t>
            </a:r>
            <a:br>
              <a:rPr lang="pl-PL" altLang="pl-PL" dirty="0" smtClean="0"/>
            </a:br>
            <a:r>
              <a:rPr lang="pl-PL" altLang="pl-PL" dirty="0" smtClean="0"/>
              <a:t>przez dyrektora szkoły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9876" y="1833934"/>
            <a:ext cx="9433048" cy="41389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Dyrektor szkoły unieważnia egzamin w przypadku: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stwierdzenia wniesienia lub korzystania</a:t>
            </a:r>
            <a:br>
              <a:rPr lang="pl-PL" altLang="pl-PL" sz="2400" dirty="0"/>
            </a:br>
            <a:r>
              <a:rPr lang="pl-PL" altLang="pl-PL" sz="2400" dirty="0"/>
              <a:t>z urządzenia telekomunikacyjnego lub materiałów</a:t>
            </a:r>
            <a:br>
              <a:rPr lang="pl-PL" altLang="pl-PL" sz="2400" dirty="0"/>
            </a:br>
            <a:r>
              <a:rPr lang="pl-PL" altLang="pl-PL" sz="2400" dirty="0"/>
              <a:t>i przyborów pomocniczych niewymienionych</a:t>
            </a:r>
            <a:br>
              <a:rPr lang="pl-PL" altLang="pl-PL" sz="2400" dirty="0"/>
            </a:br>
            <a:r>
              <a:rPr lang="pl-PL" altLang="pl-PL" sz="2400" dirty="0"/>
              <a:t>w komunikacie dyrektora CKE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niesamodzielnej pracy zdającego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zakłócania przez niego przebiegu egzaminu</a:t>
            </a:r>
            <a:br>
              <a:rPr lang="pl-PL" altLang="pl-PL" sz="2400" dirty="0"/>
            </a:br>
            <a:r>
              <a:rPr lang="pl-PL" altLang="pl-PL" sz="2400" dirty="0"/>
              <a:t>w sposób utrudniający pracę pozostałym zdającym. </a:t>
            </a:r>
          </a:p>
        </p:txBody>
      </p:sp>
    </p:spTree>
    <p:extLst>
      <p:ext uri="{BB962C8B-B14F-4D97-AF65-F5344CB8AC3E}">
        <p14:creationId xmlns:p14="http://schemas.microsoft.com/office/powerpoint/2010/main" xmlns="" val="227999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0810" y="285728"/>
            <a:ext cx="9547424" cy="193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A. </a:t>
            </a:r>
            <a:r>
              <a:rPr lang="pl-PL" dirty="0" smtClean="0"/>
              <a:t>Przedmioty</a:t>
            </a:r>
            <a:br>
              <a:rPr lang="pl-PL" dirty="0" smtClean="0"/>
            </a:br>
            <a:r>
              <a:rPr lang="pl-PL" dirty="0" smtClean="0"/>
              <a:t>obowiązkowe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dodatkowe</a:t>
            </a:r>
            <a:br>
              <a:rPr lang="pl-PL" dirty="0" smtClean="0"/>
            </a:br>
            <a:r>
              <a:rPr lang="pl-PL" dirty="0" smtClean="0"/>
              <a:t>na egzaminie</a:t>
            </a:r>
            <a:br>
              <a:rPr lang="pl-PL" dirty="0" smtClean="0"/>
            </a:br>
            <a:r>
              <a:rPr lang="pl-PL" dirty="0" smtClean="0"/>
              <a:t>maturalnym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3865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Obowiązek samodzielnej pracy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85900" y="1844824"/>
            <a:ext cx="8623870" cy="3952378"/>
          </a:xfrm>
        </p:spPr>
        <p:txBody>
          <a:bodyPr>
            <a:normAutofit/>
          </a:bodyPr>
          <a:lstStyle/>
          <a:p>
            <a:r>
              <a:rPr lang="pl-PL" dirty="0"/>
              <a:t>Uczeń, słuchacz albo absolwent samodzielnie rozwiązuje zadania zawarte w arkuszu egzaminacyjnym, w szczególności tworzy własny tekst lub własne rozwiązania zadań w czasie trwania sprawdzianu, egzaminu gimnazjalnego lub egzaminu maturalnego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sz="2000" dirty="0"/>
              <a:t>   Art.44zzt ust.3 </a:t>
            </a:r>
          </a:p>
        </p:txBody>
      </p:sp>
    </p:spTree>
    <p:extLst>
      <p:ext uri="{BB962C8B-B14F-4D97-AF65-F5344CB8AC3E}">
        <p14:creationId xmlns:p14="http://schemas.microsoft.com/office/powerpoint/2010/main" xmlns="" val="300882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820" y="116632"/>
            <a:ext cx="10517394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Unieważnienie egzaminu przez dyrektora OKE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730090"/>
            <a:ext cx="9577064" cy="4602471"/>
          </a:xfrm>
        </p:spPr>
        <p:txBody>
          <a:bodyPr>
            <a:normAutofit/>
          </a:bodyPr>
          <a:lstStyle/>
          <a:p>
            <a:r>
              <a:rPr lang="pl-PL" dirty="0" smtClean="0"/>
              <a:t>W </a:t>
            </a:r>
            <a:r>
              <a:rPr lang="pl-PL" dirty="0"/>
              <a:t>przypadku stwierdzenia podczas sprawdzania pracy egzaminacyjnej przez egzaminatora: </a:t>
            </a:r>
          </a:p>
          <a:p>
            <a:pPr marL="426645" lvl="1" indent="0">
              <a:buNone/>
            </a:pPr>
            <a:r>
              <a:rPr lang="pl-PL" dirty="0" smtClean="0"/>
              <a:t>- niesamodzielnego </a:t>
            </a:r>
            <a:r>
              <a:rPr lang="pl-PL" dirty="0"/>
              <a:t>rozwiązania zadania lub zadań </a:t>
            </a:r>
            <a:r>
              <a:rPr lang="pl-PL" dirty="0" smtClean="0"/>
              <a:t>przez </a:t>
            </a:r>
            <a:r>
              <a:rPr lang="pl-PL" dirty="0"/>
              <a:t>absolwenta </a:t>
            </a:r>
          </a:p>
          <a:p>
            <a:pPr marL="426645" lvl="1" indent="0">
              <a:buNone/>
            </a:pPr>
            <a:r>
              <a:rPr lang="pl-PL" dirty="0" smtClean="0"/>
              <a:t>- występowania </a:t>
            </a:r>
            <a:r>
              <a:rPr lang="pl-PL" dirty="0"/>
              <a:t>w </a:t>
            </a:r>
            <a:r>
              <a:rPr lang="pl-PL" dirty="0" smtClean="0"/>
              <a:t>pracach egzaminacyjnych jednakowych sformułowań, wskazujących na udostępnienie rozwiązań </a:t>
            </a:r>
            <a:r>
              <a:rPr lang="pl-PL" dirty="0"/>
              <a:t>innemu </a:t>
            </a:r>
            <a:r>
              <a:rPr lang="pl-PL" dirty="0" smtClean="0"/>
              <a:t>absolwentowi  lub korzystanie </a:t>
            </a:r>
            <a:r>
              <a:rPr lang="pl-PL" dirty="0"/>
              <a:t>z rozwiązań innego </a:t>
            </a:r>
            <a:r>
              <a:rPr lang="pl-PL" dirty="0" smtClean="0"/>
              <a:t>absolwenta.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9855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804" y="116632"/>
            <a:ext cx="10661410" cy="1080120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Unieważnienie przedmiotu dodatk</a:t>
            </a:r>
            <a:r>
              <a:rPr lang="pl-PL" dirty="0" smtClean="0"/>
              <a:t>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628800"/>
            <a:ext cx="10157354" cy="4470400"/>
          </a:xfrm>
        </p:spPr>
        <p:txBody>
          <a:bodyPr>
            <a:normAutofit/>
          </a:bodyPr>
          <a:lstStyle/>
          <a:p>
            <a:r>
              <a:rPr lang="pl-PL" dirty="0" smtClean="0">
                <a:effectLst/>
              </a:rPr>
              <a:t>Absolwent</a:t>
            </a:r>
            <a:r>
              <a:rPr lang="pl-PL" dirty="0">
                <a:effectLst/>
              </a:rPr>
              <a:t>, który:</a:t>
            </a:r>
          </a:p>
          <a:p>
            <a:pPr lvl="1"/>
            <a:r>
              <a:rPr lang="pl-PL" sz="2400" dirty="0"/>
              <a:t>przystąpił do części pisemnej egzaminu maturalnego</a:t>
            </a:r>
            <a:br>
              <a:rPr lang="pl-PL" sz="2400" dirty="0"/>
            </a:br>
            <a:r>
              <a:rPr lang="pl-PL" sz="2400" dirty="0"/>
              <a:t> z jednego przedmiotu dodatkowego i któremu egzamin</a:t>
            </a:r>
            <a:br>
              <a:rPr lang="pl-PL" sz="2400" dirty="0"/>
            </a:br>
            <a:r>
              <a:rPr lang="pl-PL" sz="2400" dirty="0"/>
              <a:t>z tego przedmiotu został </a:t>
            </a:r>
            <a:r>
              <a:rPr lang="pl-PL" sz="2400" dirty="0" smtClean="0"/>
              <a:t>unieważniony </a:t>
            </a:r>
            <a:r>
              <a:rPr lang="pl-PL" sz="2400" dirty="0"/>
              <a:t>albo</a:t>
            </a:r>
          </a:p>
          <a:p>
            <a:pPr lvl="1"/>
            <a:r>
              <a:rPr lang="pl-PL" sz="2400" dirty="0"/>
              <a:t>przystąpił do części pisemnej egzaminu maturalnego</a:t>
            </a:r>
            <a:br>
              <a:rPr lang="pl-PL" sz="2400" dirty="0"/>
            </a:br>
            <a:r>
              <a:rPr lang="pl-PL" sz="2400" dirty="0"/>
              <a:t>z więcej niż jednego przedmiotu dodatkowego i któremu egzaminy ze wszystkich tych przedmiotów zostały unieważnione – nie zdaje egzaminu maturalnego.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33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Inne przyczyny unieważnienia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b="0" dirty="0"/>
          </a:p>
          <a:p>
            <a:r>
              <a:rPr lang="pl-PL" u="sng" dirty="0" smtClean="0"/>
              <a:t>Zgłoszenia</a:t>
            </a:r>
            <a:r>
              <a:rPr lang="pl-PL" dirty="0" smtClean="0"/>
              <a:t> </a:t>
            </a:r>
            <a:r>
              <a:rPr lang="pl-PL" dirty="0"/>
              <a:t>przez zdającego uzasadnionych </a:t>
            </a:r>
            <a:r>
              <a:rPr lang="pl-PL" u="sng" dirty="0"/>
              <a:t>zastrzeżeń</a:t>
            </a:r>
            <a:r>
              <a:rPr lang="pl-PL" dirty="0"/>
              <a:t> związanych z naruszeniem przepisów dotyczących przeprowadzania części ustnej lub części pisemnej egzaminu maturalnego, jeżeli to naruszenie mogło wpłynąć na wynik tego </a:t>
            </a:r>
            <a:r>
              <a:rPr lang="pl-PL" dirty="0" smtClean="0"/>
              <a:t>egzaminu.</a:t>
            </a:r>
            <a:endParaRPr lang="pl-PL" dirty="0"/>
          </a:p>
          <a:p>
            <a:r>
              <a:rPr lang="pl-PL" dirty="0" smtClean="0"/>
              <a:t>Zaistnienia </a:t>
            </a:r>
            <a:r>
              <a:rPr lang="pl-PL" dirty="0"/>
              <a:t>okoliczności prowadzących do naruszenia przepisów dotyczących przeprowadzania egzaminu maturalnego, jeżeli to naruszenie mogło wpłynąć na wynik tego egzaminu (unieważnienie następuje wówczas z </a:t>
            </a:r>
            <a:r>
              <a:rPr lang="pl-PL" dirty="0" smtClean="0"/>
              <a:t>urzędu). </a:t>
            </a:r>
            <a:endParaRPr lang="pl-PL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6044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61764" y="332656"/>
            <a:ext cx="10970456" cy="1930400"/>
          </a:xfrm>
        </p:spPr>
        <p:txBody>
          <a:bodyPr>
            <a:normAutofit/>
          </a:bodyPr>
          <a:lstStyle/>
          <a:p>
            <a:r>
              <a:rPr lang="pl-PL" dirty="0" smtClean="0"/>
              <a:t>G. Wgląd do pracy egzaminacyjnej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4339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wglądu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9836" y="1772816"/>
            <a:ext cx="10449711" cy="4470400"/>
          </a:xfrm>
        </p:spPr>
        <p:txBody>
          <a:bodyPr>
            <a:normAutofit/>
          </a:bodyPr>
          <a:lstStyle/>
          <a:p>
            <a:r>
              <a:rPr lang="pl-PL" dirty="0" smtClean="0"/>
              <a:t>Absolwent ma </a:t>
            </a:r>
            <a:r>
              <a:rPr lang="pl-PL" dirty="0"/>
              <a:t>prawo wglądu do </a:t>
            </a:r>
            <a:r>
              <a:rPr lang="pl-PL" dirty="0" smtClean="0"/>
              <a:t>sprawdzonej  i </a:t>
            </a:r>
            <a:r>
              <a:rPr lang="pl-PL" dirty="0"/>
              <a:t>ocenionej pracy egzaminacyjnej </a:t>
            </a:r>
            <a:r>
              <a:rPr lang="pl-PL" dirty="0" smtClean="0"/>
              <a:t>w </a:t>
            </a:r>
            <a:r>
              <a:rPr lang="pl-PL" dirty="0"/>
              <a:t>miejscu i czasie wskazanym przez dyrektora okręgowej komisji </a:t>
            </a:r>
            <a:r>
              <a:rPr lang="pl-PL" dirty="0" smtClean="0"/>
              <a:t>egzaminacyjnej </a:t>
            </a:r>
            <a:r>
              <a:rPr lang="pl-PL" dirty="0"/>
              <a:t>w terminie 6 miesięcy od dnia wydania przez okręgową komisję </a:t>
            </a:r>
            <a:r>
              <a:rPr lang="pl-PL" dirty="0" smtClean="0"/>
              <a:t>egzaminacyjną dokumentów</a:t>
            </a:r>
            <a:br>
              <a:rPr lang="pl-PL" dirty="0" smtClean="0"/>
            </a:br>
            <a:r>
              <a:rPr lang="pl-PL" dirty="0" smtClean="0"/>
              <a:t>z wynikami egzaminów.</a:t>
            </a:r>
          </a:p>
          <a:p>
            <a:r>
              <a:rPr lang="pl-PL" dirty="0" smtClean="0"/>
              <a:t>W czasie wglądu OKE umożliwia zapoznanie się z </a:t>
            </a:r>
            <a:r>
              <a:rPr lang="pl-PL" dirty="0"/>
              <a:t>zasadami oceniania rozwiązań </a:t>
            </a:r>
            <a:r>
              <a:rPr lang="pl-PL" dirty="0" smtClean="0"/>
              <a:t>zadań.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0202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Weryfikacja sumy punktów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 może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zwrócić się z wnioskiem o weryfikację sumy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punktów.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Wniosek wraz z uzasadnieniem składa się do dyrektora okręgowej komisji egzaminacyjnej w terminie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2 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roboczych od dnia dokonania wglądu. 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Weryfikacji sumy punktów dokonuje się w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 </a:t>
            </a:r>
            <a:r>
              <a:rPr lang="pl-PL" b="1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7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dnia otrzymania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wniosku.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  <a:p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Dyrektor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okręgowej komisji egzaminacyjnej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informuje pisemnie absolwenta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 wyniku weryfikacji sumy punktów, w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</a:t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b="1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14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dnia otrzymania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wniosku.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01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604" y="572207"/>
            <a:ext cx="6480175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/>
              <a:t>Świadectwo dojrzałości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860" y="1844824"/>
            <a:ext cx="9937103" cy="4114800"/>
          </a:xfrm>
        </p:spPr>
        <p:txBody>
          <a:bodyPr/>
          <a:lstStyle/>
          <a:p>
            <a:r>
              <a:rPr lang="pl-PL" dirty="0" smtClean="0"/>
              <a:t>Po zdaniu egzaminu maturalnego każdy absolwent otrzymuje świadectwo dojrzałości i </a:t>
            </a:r>
            <a:r>
              <a:rPr lang="pl-PL" u="sng" dirty="0" smtClean="0"/>
              <a:t>jeden</a:t>
            </a:r>
            <a:r>
              <a:rPr lang="pl-PL" dirty="0" smtClean="0"/>
              <a:t> jego odpis.</a:t>
            </a:r>
          </a:p>
          <a:p>
            <a:r>
              <a:rPr lang="pl-PL" dirty="0"/>
              <a:t>Absolwent, który nie zdał egzaminu maturalnego, </a:t>
            </a:r>
            <a:r>
              <a:rPr lang="pl-PL" u="sng" dirty="0"/>
              <a:t>otrzymuje informację o wynikach</a:t>
            </a:r>
            <a:r>
              <a:rPr lang="pl-PL" dirty="0"/>
              <a:t> tego egzaminu, </a:t>
            </a:r>
            <a:r>
              <a:rPr lang="pl-PL" dirty="0" smtClean="0"/>
              <a:t>opracowaną przez </a:t>
            </a:r>
            <a:r>
              <a:rPr lang="pl-PL" dirty="0"/>
              <a:t>okręgową komisję egzaminacyjną.</a:t>
            </a:r>
            <a:endParaRPr lang="pl-PL" altLang="pl-PL" dirty="0"/>
          </a:p>
          <a:p>
            <a:r>
              <a:rPr lang="pl-PL" dirty="0" smtClean="0"/>
              <a:t>Świadectwa będą wydawane w szkołach</a:t>
            </a:r>
            <a:r>
              <a:rPr lang="pl-PL" dirty="0"/>
              <a:t> </a:t>
            </a:r>
            <a:r>
              <a:rPr lang="pl-PL" b="1" u="sng" dirty="0" smtClean="0"/>
              <a:t>30 czerwca 2017 roku</a:t>
            </a:r>
            <a:r>
              <a:rPr lang="pl-PL" u="sn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5399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latin typeface="+mn-lt"/>
              </a:rPr>
              <a:t>Wyniki w </a:t>
            </a:r>
            <a:r>
              <a:rPr lang="pl-PL" sz="3200" b="1" dirty="0" err="1" smtClean="0">
                <a:latin typeface="+mn-lt"/>
              </a:rPr>
              <a:t>centylach</a:t>
            </a:r>
            <a:r>
              <a:rPr lang="pl-PL" sz="3200" b="1" dirty="0" smtClean="0">
                <a:latin typeface="+mn-lt"/>
              </a:rPr>
              <a:t> na świadectwie dojrzałości</a:t>
            </a:r>
            <a:br>
              <a:rPr lang="pl-PL" sz="3200" b="1" dirty="0" smtClean="0">
                <a:latin typeface="+mn-lt"/>
              </a:rPr>
            </a:br>
            <a:endParaRPr lang="pl-PL" sz="3200" b="1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12" y="1628800"/>
            <a:ext cx="658386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7726169" y="1628800"/>
            <a:ext cx="422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374C81"/>
                </a:solidFill>
              </a:rPr>
              <a:t>Wyniki z przedmiotów obowiązkowych i dodatkowych podawane są w procentach </a:t>
            </a:r>
            <a:r>
              <a:rPr lang="pl-PL" sz="1800" b="1" u="sng" dirty="0" smtClean="0">
                <a:solidFill>
                  <a:srgbClr val="374C81"/>
                </a:solidFill>
              </a:rPr>
              <a:t>zaokrąglonych do całości.</a:t>
            </a:r>
            <a:endParaRPr lang="pl-PL" sz="1800" b="1" u="sng" dirty="0">
              <a:solidFill>
                <a:srgbClr val="374C8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726169" y="3645024"/>
            <a:ext cx="4223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374C81"/>
                </a:solidFill>
              </a:rPr>
              <a:t>Dodatkowo podawany jest wynik</a:t>
            </a:r>
            <a:br>
              <a:rPr lang="pl-PL" sz="1800" dirty="0" smtClean="0">
                <a:solidFill>
                  <a:srgbClr val="374C81"/>
                </a:solidFill>
              </a:rPr>
            </a:br>
            <a:r>
              <a:rPr lang="pl-PL" sz="1800" dirty="0" smtClean="0">
                <a:solidFill>
                  <a:srgbClr val="374C81"/>
                </a:solidFill>
              </a:rPr>
              <a:t>na </a:t>
            </a:r>
            <a:r>
              <a:rPr lang="pl-PL" sz="1800" b="1" u="sng" dirty="0" smtClean="0">
                <a:solidFill>
                  <a:srgbClr val="374C81"/>
                </a:solidFill>
              </a:rPr>
              <a:t>skali centylowej</a:t>
            </a:r>
            <a:r>
              <a:rPr lang="pl-PL" sz="1800" dirty="0" smtClean="0">
                <a:solidFill>
                  <a:srgbClr val="374C81"/>
                </a:solidFill>
              </a:rPr>
              <a:t> , która podaje,</a:t>
            </a:r>
            <a:br>
              <a:rPr lang="pl-PL" sz="1800" dirty="0" smtClean="0">
                <a:solidFill>
                  <a:srgbClr val="374C81"/>
                </a:solidFill>
              </a:rPr>
            </a:br>
            <a:r>
              <a:rPr lang="pl-PL" sz="1800" dirty="0" smtClean="0">
                <a:solidFill>
                  <a:srgbClr val="374C81"/>
                </a:solidFill>
              </a:rPr>
              <a:t>ilu zdających otrzymało taki sam wynik lub niższy. </a:t>
            </a:r>
          </a:p>
          <a:p>
            <a:r>
              <a:rPr lang="pl-PL" sz="1800" dirty="0" smtClean="0">
                <a:solidFill>
                  <a:srgbClr val="374C81"/>
                </a:solidFill>
              </a:rPr>
              <a:t>Pozwala na określenie  poziomu osiągnięć ucznia na tle innych maturzystów.</a:t>
            </a:r>
            <a:endParaRPr lang="pl-PL" sz="180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9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4" y="857232"/>
            <a:ext cx="11521280" cy="5842644"/>
          </a:xfr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165190" y="142852"/>
            <a:ext cx="10157354" cy="642942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+mn-lt"/>
              </a:rPr>
              <a:t>https://www.cke.edu.pl/egzamin-maturalny/</a:t>
            </a:r>
            <a:endParaRPr lang="pl-PL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07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ymbol zastępczy zawartości 2"/>
          <p:cNvSpPr>
            <a:spLocks noGrp="1"/>
          </p:cNvSpPr>
          <p:nvPr>
            <p:ph idx="1"/>
          </p:nvPr>
        </p:nvSpPr>
        <p:spPr>
          <a:xfrm>
            <a:off x="1530183" y="2916429"/>
            <a:ext cx="9144000" cy="30972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pl-PL" altLang="pl-PL" sz="1800" dirty="0"/>
          </a:p>
        </p:txBody>
      </p:sp>
      <p:grpSp>
        <p:nvGrpSpPr>
          <p:cNvPr id="2" name="Grupa 1"/>
          <p:cNvGrpSpPr/>
          <p:nvPr/>
        </p:nvGrpSpPr>
        <p:grpSpPr>
          <a:xfrm>
            <a:off x="1492636" y="1954213"/>
            <a:ext cx="4098524" cy="3303949"/>
            <a:chOff x="217269" y="611454"/>
            <a:chExt cx="4098524" cy="3303949"/>
          </a:xfrm>
        </p:grpSpPr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217269" y="611454"/>
              <a:ext cx="4098524" cy="1202366"/>
            </a:xfrm>
            <a:prstGeom prst="ellipse">
              <a:avLst/>
            </a:prstGeom>
            <a:solidFill>
              <a:schemeClr val="bg1"/>
            </a:solidFill>
            <a:ln w="9525">
              <a:round/>
              <a:headEnd/>
              <a:tailEnd/>
            </a:ln>
            <a:effectLst>
              <a:innerShdw blurRad="63500" dist="50800" dir="18900000">
                <a:schemeClr val="accent1">
                  <a:lumMod val="75000"/>
                  <a:alpha val="50000"/>
                </a:schemeClr>
              </a:innerShdw>
            </a:effectLst>
            <a:scene3d>
              <a:camera prst="legacyObliqueTopLeft">
                <a:rot lat="300000" lon="0" rev="0"/>
              </a:camera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W części ustnej </a:t>
              </a:r>
            </a:p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(bez określania poziomu)</a:t>
              </a:r>
            </a:p>
          </p:txBody>
        </p:sp>
        <p:sp>
          <p:nvSpPr>
            <p:cNvPr id="13319" name="Rectangle 5"/>
            <p:cNvSpPr>
              <a:spLocks noChangeArrowheads="1"/>
            </p:cNvSpPr>
            <p:nvPr/>
          </p:nvSpPr>
          <p:spPr bwMode="auto">
            <a:xfrm>
              <a:off x="754884" y="2270572"/>
              <a:ext cx="2959866" cy="63200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>
                  <a:lumMod val="60000"/>
                  <a:lumOff val="40000"/>
                </a:schemeClr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charset="0"/>
                </a:rPr>
                <a:t>język polski</a:t>
              </a: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754883" y="3123241"/>
              <a:ext cx="2959866" cy="792162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>
                  <a:lumMod val="60000"/>
                  <a:lumOff val="40000"/>
                </a:schemeClr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charset="0"/>
                </a:rPr>
                <a:t>język obcy nowożytny</a:t>
              </a: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6310436" y="1954213"/>
            <a:ext cx="4224270" cy="3952021"/>
            <a:chOff x="4919730" y="773716"/>
            <a:chExt cx="4224270" cy="3952021"/>
          </a:xfrm>
        </p:grpSpPr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4919730" y="773716"/>
              <a:ext cx="4224270" cy="782034"/>
            </a:xfrm>
            <a:prstGeom prst="ellipse">
              <a:avLst/>
            </a:pr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Left">
                <a:rot lat="300000" lon="0" rev="0"/>
              </a:camera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W części pisemnej</a:t>
              </a:r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5651500" y="1700213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6DDA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język polski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5651500" y="2492375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język obcy nowożytny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5651500" y="3284538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matematyka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4" name="Rectangle 8"/>
            <p:cNvSpPr>
              <a:spLocks noChangeArrowheads="1"/>
            </p:cNvSpPr>
            <p:nvPr/>
          </p:nvSpPr>
          <p:spPr bwMode="auto">
            <a:xfrm>
              <a:off x="5635215" y="4077665"/>
              <a:ext cx="2714625" cy="648072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przedmiot dodatkowy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rozszerzony)</a:t>
              </a:r>
            </a:p>
          </p:txBody>
        </p:sp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7788" y="119856"/>
            <a:ext cx="9110712" cy="1325563"/>
          </a:xfrm>
        </p:spPr>
        <p:txBody>
          <a:bodyPr>
            <a:normAutofit/>
          </a:bodyPr>
          <a:lstStyle/>
          <a:p>
            <a:r>
              <a:rPr lang="pl-PL" dirty="0" smtClean="0"/>
              <a:t>Egzamin maturalny </a:t>
            </a:r>
            <a:br>
              <a:rPr lang="pl-PL" dirty="0" smtClean="0"/>
            </a:br>
            <a:r>
              <a:rPr lang="pl-PL" dirty="0" smtClean="0"/>
              <a:t>z przedmiotów obowiązkowych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4998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1" b="3694"/>
          <a:stretch>
            <a:fillRect/>
          </a:stretch>
        </p:blipFill>
        <p:spPr>
          <a:xfrm>
            <a:off x="808000" y="560256"/>
            <a:ext cx="10449353" cy="6297744"/>
          </a:xfrm>
        </p:spPr>
      </p:pic>
      <p:sp>
        <p:nvSpPr>
          <p:cNvPr id="3" name="Elipsa 2"/>
          <p:cNvSpPr/>
          <p:nvPr/>
        </p:nvSpPr>
        <p:spPr>
          <a:xfrm>
            <a:off x="3594082" y="2000240"/>
            <a:ext cx="7484508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93752" y="0"/>
            <a:ext cx="10157354" cy="64294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https://www.cke.edu.pl/egzamin-maturalny/</a:t>
            </a:r>
            <a:endParaRPr kumimoji="0" lang="pl-PL" sz="3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82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0810" y="214290"/>
            <a:ext cx="11358642" cy="71438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Lista dokumentów 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4" y="928670"/>
            <a:ext cx="11484573" cy="4510925"/>
          </a:xfrm>
        </p:spPr>
      </p:pic>
      <p:sp>
        <p:nvSpPr>
          <p:cNvPr id="5" name="Tytuł 7"/>
          <p:cNvSpPr txBox="1">
            <a:spLocks/>
          </p:cNvSpPr>
          <p:nvPr/>
        </p:nvSpPr>
        <p:spPr>
          <a:xfrm>
            <a:off x="165058" y="5286388"/>
            <a:ext cx="11501518" cy="1357322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7500"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Odpowiednie formularze </a:t>
            </a:r>
            <a:r>
              <a:rPr kumimoji="0" lang="pl-PL" sz="28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pl-PL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pobrania ze strony internetowej Okręgowej Komisji Egzaminacyjnej </a:t>
            </a:r>
            <a:br>
              <a:rPr kumimoji="0" lang="pl-PL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lub Centralnej Komisji Egzaminacyjnej</a:t>
            </a:r>
            <a:endParaRPr kumimoji="0" lang="pl-PL" sz="2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10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773238"/>
            <a:ext cx="9433048" cy="3700463"/>
          </a:xfrm>
        </p:spPr>
        <p:txBody>
          <a:bodyPr>
            <a:normAutofit lnSpcReduction="10000"/>
          </a:bodyPr>
          <a:lstStyle/>
          <a:p>
            <a:r>
              <a:rPr lang="pl-PL" altLang="pl-PL" dirty="0"/>
              <a:t>Wszyscy absolwenci przystępują obowiązkowo</a:t>
            </a:r>
            <a:br>
              <a:rPr lang="pl-PL" altLang="pl-PL" dirty="0"/>
            </a:br>
            <a:r>
              <a:rPr lang="pl-PL" altLang="pl-PL" dirty="0"/>
              <a:t>do egzaminu pisemnego z jednego przedmiotu dodatkowego.</a:t>
            </a:r>
          </a:p>
          <a:p>
            <a:r>
              <a:rPr lang="pl-PL" altLang="pl-PL" dirty="0"/>
              <a:t>Przedmioty dodatkowe mogą być zdawane wyłącznie </a:t>
            </a:r>
            <a:br>
              <a:rPr lang="pl-PL" altLang="pl-PL" dirty="0"/>
            </a:br>
            <a:r>
              <a:rPr lang="pl-PL" altLang="pl-PL" dirty="0"/>
              <a:t>na poziomie rozszerzonym.</a:t>
            </a:r>
          </a:p>
          <a:p>
            <a:r>
              <a:rPr lang="pl-PL" altLang="pl-PL" dirty="0"/>
              <a:t>Wybór przedmiotu, do którego absolwent przystępuje</a:t>
            </a:r>
            <a:br>
              <a:rPr lang="pl-PL" altLang="pl-PL" dirty="0"/>
            </a:br>
            <a:r>
              <a:rPr lang="pl-PL" altLang="pl-PL" dirty="0"/>
              <a:t>na egzaminie maturalnym, nie jest zależny od typu szkoły,</a:t>
            </a:r>
            <a:br>
              <a:rPr lang="pl-PL" altLang="pl-PL" dirty="0"/>
            </a:br>
            <a:r>
              <a:rPr lang="pl-PL" altLang="pl-PL" dirty="0"/>
              <a:t>do której absolwent uczęszczał, ani od przedmiotów, których uczył się w zakresie rozszerzonym w tej szkole.</a:t>
            </a:r>
          </a:p>
          <a:p>
            <a:endParaRPr lang="pl-PL" altLang="pl-PL" sz="26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701801" y="1196976"/>
            <a:ext cx="8435975" cy="115252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pl-PL" b="1" dirty="0">
              <a:solidFill>
                <a:srgbClr val="0033CC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sz="2000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3428" name="Tytuł 2"/>
          <p:cNvSpPr>
            <a:spLocks noGrp="1"/>
          </p:cNvSpPr>
          <p:nvPr>
            <p:ph type="title"/>
          </p:nvPr>
        </p:nvSpPr>
        <p:spPr>
          <a:xfrm>
            <a:off x="1269876" y="260648"/>
            <a:ext cx="9613423" cy="1075542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l-PL" altLang="pl-PL" dirty="0"/>
              <a:t>Matura z przedmiotów dodatkowych</a:t>
            </a:r>
            <a:endParaRPr lang="pl-PL" alt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31938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zawartości 2"/>
          <p:cNvSpPr>
            <a:spLocks noGrp="1"/>
          </p:cNvSpPr>
          <p:nvPr>
            <p:ph idx="1"/>
          </p:nvPr>
        </p:nvSpPr>
        <p:spPr>
          <a:xfrm>
            <a:off x="1053852" y="1792722"/>
            <a:ext cx="10009112" cy="35084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pl-PL" dirty="0" smtClean="0"/>
          </a:p>
          <a:p>
            <a:pPr>
              <a:spcBef>
                <a:spcPts val="0"/>
              </a:spcBef>
              <a:defRPr/>
            </a:pPr>
            <a:r>
              <a:rPr lang="pl-PL" sz="2600" dirty="0"/>
              <a:t>Absolwent ma również prawo przystąpić do egzaminu maturalnego nie więcej niż z pięciu przedmiotów dodatkowych oprócz przedmiotu wybranego jako obowiązkowy.</a:t>
            </a:r>
          </a:p>
          <a:p>
            <a:r>
              <a:rPr lang="pl-PL" altLang="pl-PL" sz="2600" dirty="0"/>
              <a:t>Wyniki uzyskane w części pisemnej egzaminu</a:t>
            </a:r>
            <a:br>
              <a:rPr lang="pl-PL" altLang="pl-PL" sz="2600" dirty="0"/>
            </a:br>
            <a:r>
              <a:rPr lang="pl-PL" altLang="pl-PL" sz="2600" dirty="0"/>
              <a:t>z przedmiotu dodatkowego nie mają wpływu na zdanie egzaminu maturalnego.</a:t>
            </a:r>
          </a:p>
          <a:p>
            <a:r>
              <a:rPr lang="pl-PL" altLang="pl-PL" sz="2600" dirty="0"/>
              <a:t>Egzaminy dodatkowe trwają 180 minut</a:t>
            </a:r>
            <a:br>
              <a:rPr lang="pl-PL" altLang="pl-PL" sz="2600" dirty="0"/>
            </a:br>
            <a:r>
              <a:rPr lang="pl-PL" altLang="pl-PL" sz="2600" dirty="0"/>
              <a:t>(z wyjątkiem informatyki – 210 minut).</a:t>
            </a:r>
          </a:p>
          <a:p>
            <a:endParaRPr lang="pl-PL" alt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25860" y="490778"/>
            <a:ext cx="9785251" cy="6405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dirty="0"/>
              <a:t>Matura z przedmiotów dodatkowych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42663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pl-PL" dirty="0" smtClean="0"/>
              <a:t>Przedmioty dodatkowe </a:t>
            </a:r>
            <a:endParaRPr lang="pl-PL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41884" y="1326752"/>
            <a:ext cx="4545056" cy="5156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b</a:t>
            </a:r>
            <a:r>
              <a:rPr lang="pl-PL" altLang="pl-PL" sz="4900" dirty="0" smtClean="0"/>
              <a:t>iologia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 smtClean="0"/>
              <a:t>chemia</a:t>
            </a:r>
            <a:endParaRPr lang="pl-PL" altLang="pl-PL" sz="4900" dirty="0"/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filozofia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fizyka 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geografia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 muzyki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 </a:t>
            </a:r>
            <a:r>
              <a:rPr lang="pl-PL" altLang="pl-PL" sz="4900" dirty="0" smtClean="0"/>
              <a:t>sztuki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 smtClean="0"/>
              <a:t>informatyka </a:t>
            </a:r>
            <a:endParaRPr lang="pl-PL" altLang="pl-PL" dirty="0" smtClean="0"/>
          </a:p>
        </p:txBody>
      </p:sp>
      <p:sp>
        <p:nvSpPr>
          <p:cNvPr id="15364" name="Symbol zastępczy zawartości 4"/>
          <p:cNvSpPr>
            <a:spLocks noGrp="1"/>
          </p:cNvSpPr>
          <p:nvPr>
            <p:ph sz="half" idx="2"/>
          </p:nvPr>
        </p:nvSpPr>
        <p:spPr>
          <a:xfrm>
            <a:off x="6166420" y="1268760"/>
            <a:ext cx="4977104" cy="4470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pl-PL" altLang="pl-PL" sz="2000" dirty="0" smtClean="0"/>
              <a:t>język </a:t>
            </a:r>
            <a:r>
              <a:rPr lang="pl-PL" altLang="pl-PL" sz="2000" dirty="0"/>
              <a:t>łaciński i kultura antyczna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mniejszości etnicznej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mniejszości narodowej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obcy nowożytny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polski</a:t>
            </a:r>
          </a:p>
          <a:p>
            <a:pPr>
              <a:lnSpc>
                <a:spcPct val="100000"/>
              </a:lnSpc>
            </a:pPr>
            <a:r>
              <a:rPr lang="pl-PL" altLang="pl-PL" sz="2000" dirty="0"/>
              <a:t>język regionalny (język kaszubski)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matematyka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wiedza o społeczeństwi</a:t>
            </a:r>
            <a:r>
              <a:rPr lang="pl-PL" altLang="pl-PL" dirty="0"/>
              <a:t>e</a:t>
            </a:r>
          </a:p>
        </p:txBody>
      </p:sp>
      <p:sp>
        <p:nvSpPr>
          <p:cNvPr id="15366" name="pole tekstowe 5"/>
          <p:cNvSpPr txBox="1">
            <a:spLocks noChangeArrowheads="1"/>
          </p:cNvSpPr>
          <p:nvPr/>
        </p:nvSpPr>
        <p:spPr bwMode="auto">
          <a:xfrm>
            <a:off x="4582244" y="6252120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dirty="0">
                <a:solidFill>
                  <a:srgbClr val="376EAB"/>
                </a:solidFill>
              </a:rPr>
              <a:t>Można wybrać od 1 do 5 przedmiotów.</a:t>
            </a:r>
          </a:p>
        </p:txBody>
      </p:sp>
    </p:spTree>
    <p:extLst>
      <p:ext uri="{BB962C8B-B14F-4D97-AF65-F5344CB8AC3E}">
        <p14:creationId xmlns:p14="http://schemas.microsoft.com/office/powerpoint/2010/main" xmlns="" val="59260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Umysł.potx" id="{EA4808BE-735D-4E4E-8E50-594279890700}" vid="{3AC37ACA-EB37-4E84-87DF-932B5A49C00B}"/>
    </a:ext>
  </a:extLst>
</a:theme>
</file>

<file path=ppt/theme/theme2.xml><?xml version="1.0" encoding="utf-8"?>
<a:theme xmlns:a="http://schemas.openxmlformats.org/drawingml/2006/main" name="1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Umysł.potx" id="{EA4808BE-735D-4E4E-8E50-594279890700}" vid="{3AC37ACA-EB37-4E84-87DF-932B5A49C00B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Umysł</Template>
  <TotalTime>0</TotalTime>
  <Words>1666</Words>
  <Application>Microsoft Office PowerPoint</Application>
  <PresentationFormat>Niestandardowy</PresentationFormat>
  <Paragraphs>318</Paragraphs>
  <Slides>61</Slides>
  <Notes>61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61</vt:i4>
      </vt:variant>
    </vt:vector>
  </HeadingPairs>
  <TitlesOfParts>
    <vt:vector size="63" baseType="lpstr">
      <vt:lpstr>Books_16x9</vt:lpstr>
      <vt:lpstr>1_Books_16x9</vt:lpstr>
      <vt:lpstr>Slajd 1</vt:lpstr>
      <vt:lpstr>Przepisy w sprawie egzaminu maturalnego</vt:lpstr>
      <vt:lpstr>Slajd 3</vt:lpstr>
      <vt:lpstr>Tematyka prezentacji:</vt:lpstr>
      <vt:lpstr>A. Przedmioty obowiązkowe i dodatkowe na egzaminie maturalnym</vt:lpstr>
      <vt:lpstr>Egzamin maturalny  z przedmiotów obowiązkowych</vt:lpstr>
      <vt:lpstr>Matura z przedmiotów dodatkowych</vt:lpstr>
      <vt:lpstr>Matura z przedmiotów dodatkowych</vt:lpstr>
      <vt:lpstr>Przedmioty dodatkowe </vt:lpstr>
      <vt:lpstr>Warunki zdania egzaminu maturalnego</vt:lpstr>
      <vt:lpstr>B. Harmonogram egzaminu maturalnego</vt:lpstr>
      <vt:lpstr>Harmonogram matury</vt:lpstr>
      <vt:lpstr>C. Egzamin w terminie dodatkowym i poprawkowym</vt:lpstr>
      <vt:lpstr>Termin dodatkowy egzaminu maturalnego</vt:lpstr>
      <vt:lpstr>Matura w terminie dodatkowym*</vt:lpstr>
      <vt:lpstr>Wniosek o termin dodatkowy (w czerwcu 2017)</vt:lpstr>
      <vt:lpstr>Miejsce egzaminu dodatkowego</vt:lpstr>
      <vt:lpstr>Matura w terminie poprawkowym*</vt:lpstr>
      <vt:lpstr>Warunki przystąpienia do egzaminu </vt:lpstr>
      <vt:lpstr>D. Deklaracje przystąpienia do egzaminu maturalnego </vt:lpstr>
      <vt:lpstr>Deklaracje</vt:lpstr>
      <vt:lpstr>Deklaracje do dyrektora szkoły</vt:lpstr>
      <vt:lpstr>Deklaracja 1a N</vt:lpstr>
      <vt:lpstr>Deklaracja 1d S</vt:lpstr>
      <vt:lpstr>Deklaracje do OKE</vt:lpstr>
      <vt:lpstr>Deklaracja 1b N</vt:lpstr>
      <vt:lpstr>Deklaracja 1c N</vt:lpstr>
      <vt:lpstr>Absolwenci ponadpodstawowych szkół średnich </vt:lpstr>
      <vt:lpstr>Absolwenci ponadpodstawowych szkół średnich</vt:lpstr>
      <vt:lpstr>Deklaracja 1e S</vt:lpstr>
      <vt:lpstr>Dostosowania</vt:lpstr>
      <vt:lpstr>Dostosowania - zmiany  w Komunikacie dyrektora CKE</vt:lpstr>
      <vt:lpstr>Dysleksja</vt:lpstr>
      <vt:lpstr>Dokumenty</vt:lpstr>
      <vt:lpstr>Dokumenty cd.</vt:lpstr>
      <vt:lpstr>E. Opłata za egzamin</vt:lpstr>
      <vt:lpstr>Opłata za egzamin</vt:lpstr>
      <vt:lpstr>Wysokość i termin wniesienia opłaty</vt:lpstr>
      <vt:lpstr>Opłata do 7 lutego</vt:lpstr>
      <vt:lpstr>Wybór egzaminów</vt:lpstr>
      <vt:lpstr>Zwolnienie z opłaty</vt:lpstr>
      <vt:lpstr>F. Przerwanie i unieważnienie egzaminu maturalnego</vt:lpstr>
      <vt:lpstr>Przerwanie egzaminu maturalnego</vt:lpstr>
      <vt:lpstr>Zgłoszenie problemów zdrowotnych</vt:lpstr>
      <vt:lpstr>Przerwanie części ustnej lub pisemnej egzaminu</vt:lpstr>
      <vt:lpstr>Postępowanie w przypadku przerwania części ustnej egzaminu</vt:lpstr>
      <vt:lpstr>Postępowanie w przypadku przerwania części pisemnej egzaminu</vt:lpstr>
      <vt:lpstr>Unieważnienie egzaminu</vt:lpstr>
      <vt:lpstr>Unieważnienie egzaminu przez dyrektora szkoły</vt:lpstr>
      <vt:lpstr>Obowiązek samodzielnej pracy</vt:lpstr>
      <vt:lpstr>Unieważnienie egzaminu przez dyrektora OKE</vt:lpstr>
      <vt:lpstr>Unieważnienie przedmiotu dodatkowego</vt:lpstr>
      <vt:lpstr>Inne przyczyny unieważnienia egzaminu</vt:lpstr>
      <vt:lpstr>G. Wgląd do pracy egzaminacyjnej</vt:lpstr>
      <vt:lpstr>Zasady wglądu</vt:lpstr>
      <vt:lpstr>Weryfikacja sumy punktów</vt:lpstr>
      <vt:lpstr>Świadectwo dojrzałości</vt:lpstr>
      <vt:lpstr>Wyniki w centylach na świadectwie dojrzałości </vt:lpstr>
      <vt:lpstr>https://www.cke.edu.pl/egzamin-maturalny/</vt:lpstr>
      <vt:lpstr>Slajd 60</vt:lpstr>
      <vt:lpstr>Lista dokumentów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5</cp:revision>
  <dcterms:created xsi:type="dcterms:W3CDTF">2016-09-13T07:37:44Z</dcterms:created>
  <dcterms:modified xsi:type="dcterms:W3CDTF">2016-09-28T09:12:46Z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